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B5AC"/>
    <a:srgbClr val="949494"/>
    <a:srgbClr val="F7941D"/>
    <a:srgbClr val="888888"/>
    <a:srgbClr val="583470"/>
    <a:srgbClr val="3E1B59"/>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06" autoAdjust="0"/>
    <p:restoredTop sz="51885" autoAdjust="0"/>
  </p:normalViewPr>
  <p:slideViewPr>
    <p:cSldViewPr snapToGrid="0">
      <p:cViewPr varScale="1">
        <p:scale>
          <a:sx n="59" d="100"/>
          <a:sy n="59" d="100"/>
        </p:scale>
        <p:origin x="181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spPr>
            <a:solidFill>
              <a:srgbClr val="F7941D"/>
            </a:solidFill>
            <a:ln>
              <a:noFill/>
            </a:ln>
            <a:effectLst/>
          </c:spPr>
          <c:invertIfNegative val="0"/>
          <c:dPt>
            <c:idx val="6"/>
            <c:invertIfNegative val="0"/>
            <c:bubble3D val="0"/>
            <c:spPr>
              <a:solidFill>
                <a:srgbClr val="54B5AC"/>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25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Sheet1!$A$1:$A$11</c:f>
              <c:strCache>
                <c:ptCount val="11"/>
                <c:pt idx="0">
                  <c:v>Nurses</c:v>
                </c:pt>
                <c:pt idx="1">
                  <c:v>Medical doctors</c:v>
                </c:pt>
                <c:pt idx="2">
                  <c:v>Pharmacists</c:v>
                </c:pt>
                <c:pt idx="3">
                  <c:v>Police officers</c:v>
                </c:pt>
                <c:pt idx="4">
                  <c:v>Clergy</c:v>
                </c:pt>
                <c:pt idx="5">
                  <c:v>Bankers</c:v>
                </c:pt>
                <c:pt idx="6">
                  <c:v>Lawyers</c:v>
                </c:pt>
                <c:pt idx="7">
                  <c:v>Business executives</c:v>
                </c:pt>
                <c:pt idx="8">
                  <c:v>Advertising practitioners</c:v>
                </c:pt>
                <c:pt idx="9">
                  <c:v>Car salespeople</c:v>
                </c:pt>
                <c:pt idx="10">
                  <c:v>Members of Congress</c:v>
                </c:pt>
              </c:strCache>
            </c:strRef>
          </c:cat>
          <c:val>
            <c:numRef>
              <c:f>Sheet1!$B$1:$B$11</c:f>
              <c:numCache>
                <c:formatCode>General</c:formatCode>
                <c:ptCount val="11"/>
                <c:pt idx="0">
                  <c:v>80</c:v>
                </c:pt>
                <c:pt idx="1">
                  <c:v>65</c:v>
                </c:pt>
                <c:pt idx="2">
                  <c:v>65</c:v>
                </c:pt>
                <c:pt idx="3">
                  <c:v>48</c:v>
                </c:pt>
                <c:pt idx="4">
                  <c:v>46</c:v>
                </c:pt>
                <c:pt idx="5">
                  <c:v>23</c:v>
                </c:pt>
                <c:pt idx="6">
                  <c:v>21</c:v>
                </c:pt>
                <c:pt idx="7">
                  <c:v>17</c:v>
                </c:pt>
                <c:pt idx="8">
                  <c:v>10</c:v>
                </c:pt>
                <c:pt idx="9">
                  <c:v>8</c:v>
                </c:pt>
                <c:pt idx="10">
                  <c:v>7</c:v>
                </c:pt>
              </c:numCache>
            </c:numRef>
          </c:val>
        </c:ser>
        <c:dLbls>
          <c:dLblPos val="outEnd"/>
          <c:showLegendKey val="0"/>
          <c:showVal val="1"/>
          <c:showCatName val="0"/>
          <c:showSerName val="0"/>
          <c:showPercent val="0"/>
          <c:showBubbleSize val="0"/>
        </c:dLbls>
        <c:gapWidth val="182"/>
        <c:axId val="332363472"/>
        <c:axId val="333860360"/>
      </c:barChart>
      <c:catAx>
        <c:axId val="332363472"/>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33860360"/>
        <c:crosses val="autoZero"/>
        <c:auto val="1"/>
        <c:lblAlgn val="ctr"/>
        <c:lblOffset val="100"/>
        <c:noMultiLvlLbl val="0"/>
      </c:catAx>
      <c:valAx>
        <c:axId val="333860360"/>
        <c:scaling>
          <c:orientation val="minMax"/>
        </c:scaling>
        <c:delete val="1"/>
        <c:axPos val="t"/>
        <c:numFmt formatCode="General" sourceLinked="1"/>
        <c:majorTickMark val="out"/>
        <c:minorTickMark val="none"/>
        <c:tickLblPos val="nextTo"/>
        <c:crossAx val="332363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2166617483524842"/>
          <c:y val="0.1703777386646016"/>
          <c:w val="0.60308000647239635"/>
          <c:h val="0.74464778498339534"/>
        </c:manualLayout>
      </c:layout>
      <c:pieChart>
        <c:varyColors val="1"/>
        <c:ser>
          <c:idx val="0"/>
          <c:order val="0"/>
          <c:dPt>
            <c:idx val="0"/>
            <c:bubble3D val="0"/>
            <c:spPr>
              <a:solidFill>
                <a:schemeClr val="accent3">
                  <a:shade val="53000"/>
                </a:schemeClr>
              </a:solidFill>
              <a:ln w="19050">
                <a:solidFill>
                  <a:schemeClr val="lt1"/>
                </a:solidFill>
              </a:ln>
              <a:effectLst/>
            </c:spPr>
          </c:dPt>
          <c:dPt>
            <c:idx val="1"/>
            <c:bubble3D val="0"/>
            <c:spPr>
              <a:solidFill>
                <a:schemeClr val="accent3">
                  <a:shade val="76000"/>
                </a:schemeClr>
              </a:solidFill>
              <a:ln w="19050">
                <a:solidFill>
                  <a:schemeClr val="lt1"/>
                </a:solidFill>
              </a:ln>
              <a:effectLst/>
            </c:spPr>
          </c:dPt>
          <c:dPt>
            <c:idx val="2"/>
            <c:bubble3D val="0"/>
            <c:spPr>
              <a:solidFill>
                <a:srgbClr val="54B5AC"/>
              </a:solidFill>
              <a:ln w="19050">
                <a:solidFill>
                  <a:schemeClr val="lt1"/>
                </a:solidFill>
              </a:ln>
              <a:effectLst/>
            </c:spPr>
          </c:dPt>
          <c:dPt>
            <c:idx val="3"/>
            <c:bubble3D val="0"/>
            <c:spPr>
              <a:solidFill>
                <a:schemeClr val="accent3">
                  <a:tint val="77000"/>
                </a:schemeClr>
              </a:solidFill>
              <a:ln w="19050">
                <a:solidFill>
                  <a:schemeClr val="lt1"/>
                </a:solidFill>
              </a:ln>
              <a:effectLst/>
            </c:spPr>
          </c:dPt>
          <c:dPt>
            <c:idx val="4"/>
            <c:bubble3D val="0"/>
            <c:spPr>
              <a:solidFill>
                <a:schemeClr val="bg1">
                  <a:lumMod val="95000"/>
                </a:schemeClr>
              </a:solidFill>
              <a:ln w="19050">
                <a:solidFill>
                  <a:schemeClr val="lt1"/>
                </a:solidFill>
              </a:ln>
              <a:effectLst/>
            </c:spPr>
          </c:dPt>
          <c:dLbls>
            <c:dLbl>
              <c:idx val="2"/>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54B5AC"/>
                      </a:solidFill>
                      <a:latin typeface="+mn-lt"/>
                      <a:ea typeface="+mn-ea"/>
                      <a:cs typeface="+mn-cs"/>
                    </a:defRPr>
                  </a:pPr>
                  <a:endParaRPr lang="en-US"/>
                </a:p>
              </c:txPr>
              <c:dLblPos val="outEnd"/>
              <c:showLegendKey val="0"/>
              <c:showVal val="0"/>
              <c:showCatName val="1"/>
              <c:showSerName val="0"/>
              <c:showPercent val="1"/>
              <c:showBubbleSize val="0"/>
            </c:dLbl>
            <c:dLbl>
              <c:idx val="4"/>
              <c:layout>
                <c:manualLayout>
                  <c:x val="7.0597249497211162E-2"/>
                  <c:y val="0"/>
                </c:manualLayout>
              </c:layout>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068793432667513"/>
                      <c:h val="0.17651505847451299"/>
                    </c:manualLayout>
                  </c15:layout>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Sheet2!$A$3:$A$7</c:f>
              <c:strCache>
                <c:ptCount val="5"/>
                <c:pt idx="0">
                  <c:v>Doctor</c:v>
                </c:pt>
                <c:pt idx="1">
                  <c:v>Chef</c:v>
                </c:pt>
                <c:pt idx="2">
                  <c:v>Lawyer</c:v>
                </c:pt>
                <c:pt idx="3">
                  <c:v>Banker</c:v>
                </c:pt>
                <c:pt idx="4">
                  <c:v>Politician</c:v>
                </c:pt>
              </c:strCache>
            </c:strRef>
          </c:cat>
          <c:val>
            <c:numRef>
              <c:f>Sheet2!$B$3:$B$7</c:f>
              <c:numCache>
                <c:formatCode>General</c:formatCode>
                <c:ptCount val="5"/>
                <c:pt idx="0">
                  <c:v>58</c:v>
                </c:pt>
                <c:pt idx="1">
                  <c:v>20</c:v>
                </c:pt>
                <c:pt idx="2">
                  <c:v>12</c:v>
                </c:pt>
                <c:pt idx="3">
                  <c:v>8</c:v>
                </c:pt>
                <c:pt idx="4">
                  <c:v>2</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552B4-E874-4D44-9C14-3D8976904676}" type="datetimeFigureOut">
              <a:rPr lang="en-US" smtClean="0"/>
              <a:t>9/11/2016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3F6FA-1E09-4A82-85C6-6A89A0CC6172}" type="slidenum">
              <a:rPr lang="en-US" smtClean="0"/>
              <a:t>‹#›</a:t>
            </a:fld>
            <a:endParaRPr lang="en-US"/>
          </a:p>
        </p:txBody>
      </p:sp>
    </p:spTree>
    <p:extLst>
      <p:ext uri="{BB962C8B-B14F-4D97-AF65-F5344CB8AC3E}">
        <p14:creationId xmlns:p14="http://schemas.microsoft.com/office/powerpoint/2010/main" val="3644182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dirty="0" smtClean="0"/>
              <a:t>:00</a:t>
            </a:r>
          </a:p>
          <a:p>
            <a:pPr algn="just"/>
            <a:endParaRPr lang="en-US" dirty="0" smtClean="0"/>
          </a:p>
          <a:p>
            <a:pPr algn="just"/>
            <a:r>
              <a:rPr lang="en-US" dirty="0" smtClean="0"/>
              <a:t>This</a:t>
            </a:r>
            <a:r>
              <a:rPr lang="en-US" baseline="0" dirty="0" smtClean="0"/>
              <a:t> is the introductory slide. Use this slide to introduce yourself and your organization and your role within the organization. If your organization performs some type of volunteer or service work and you want to explain what you do, take this opportunity to explain that as well.</a:t>
            </a:r>
          </a:p>
          <a:p>
            <a:pPr algn="just"/>
            <a:endParaRPr lang="en-US" baseline="0" dirty="0" smtClean="0"/>
          </a:p>
          <a:p>
            <a:pPr algn="just"/>
            <a:endParaRPr lang="en-US" baseline="0" dirty="0" smtClean="0"/>
          </a:p>
          <a:p>
            <a:pPr algn="just"/>
            <a:endParaRPr lang="en-US" dirty="0"/>
          </a:p>
        </p:txBody>
      </p:sp>
      <p:sp>
        <p:nvSpPr>
          <p:cNvPr id="4" name="Slide Number Placeholder 3"/>
          <p:cNvSpPr>
            <a:spLocks noGrp="1"/>
          </p:cNvSpPr>
          <p:nvPr>
            <p:ph type="sldNum" sz="quarter" idx="10"/>
          </p:nvPr>
        </p:nvSpPr>
        <p:spPr/>
        <p:txBody>
          <a:bodyPr/>
          <a:lstStyle/>
          <a:p>
            <a:fld id="{30196A5C-3ECF-4A0D-98FC-18D5D430E66A}" type="slidenum">
              <a:rPr lang="en-US" smtClean="0"/>
              <a:t>1</a:t>
            </a:fld>
            <a:endParaRPr lang="en-US"/>
          </a:p>
        </p:txBody>
      </p:sp>
    </p:spTree>
    <p:extLst>
      <p:ext uri="{BB962C8B-B14F-4D97-AF65-F5344CB8AC3E}">
        <p14:creationId xmlns:p14="http://schemas.microsoft.com/office/powerpoint/2010/main" val="3108293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r>
              <a:rPr lang="en-US" b="1" dirty="0" smtClean="0">
                <a:ea typeface="ＭＳ Ｐゴシック" charset="-128"/>
              </a:rPr>
              <a:t>:12</a:t>
            </a:r>
          </a:p>
          <a:p>
            <a:pPr algn="just" eaLnBrk="1" hangingPunct="1"/>
            <a:endParaRPr lang="en-US" b="1" dirty="0" smtClean="0">
              <a:ea typeface="ＭＳ Ｐゴシック" charset="-128"/>
            </a:endParaRPr>
          </a:p>
          <a:p>
            <a:pPr algn="just" defTabSz="457133" fontAlgn="base">
              <a:spcBef>
                <a:spcPct val="30000"/>
              </a:spcBef>
              <a:spcAft>
                <a:spcPct val="0"/>
              </a:spcAft>
              <a:buClr>
                <a:srgbClr val="000000"/>
              </a:buClr>
              <a:buSzPct val="100000"/>
              <a:defRPr/>
            </a:pPr>
            <a:r>
              <a:rPr lang="en-US" i="0" u="sng" dirty="0" smtClean="0">
                <a:ea typeface="MS PGothic" pitchFamily="34" charset="-128"/>
              </a:rPr>
              <a:t>Sample</a:t>
            </a:r>
            <a:r>
              <a:rPr lang="en-US" i="0" u="sng" baseline="0" dirty="0" smtClean="0">
                <a:ea typeface="MS PGothic" pitchFamily="34" charset="-128"/>
              </a:rPr>
              <a:t> Dialogue</a:t>
            </a:r>
            <a:endParaRPr lang="en-US" i="0" u="sng" dirty="0" smtClean="0">
              <a:ea typeface="MS PGothic" pitchFamily="34" charset="-128"/>
            </a:endParaRPr>
          </a:p>
          <a:p>
            <a:pPr algn="just" defTabSz="457133" fontAlgn="base">
              <a:spcBef>
                <a:spcPct val="30000"/>
              </a:spcBef>
              <a:spcAft>
                <a:spcPct val="0"/>
              </a:spcAft>
              <a:buClr>
                <a:srgbClr val="000000"/>
              </a:buClr>
              <a:buSzPct val="100000"/>
              <a:defRPr/>
            </a:pPr>
            <a:endParaRPr lang="en-US" i="1" dirty="0" smtClean="0">
              <a:solidFill>
                <a:schemeClr val="tx1"/>
              </a:solidFill>
              <a:ea typeface="ＭＳ Ｐゴシック" charset="-128"/>
            </a:endParaRPr>
          </a:p>
          <a:p>
            <a:pPr algn="just" defTabSz="457133" fontAlgn="base">
              <a:spcBef>
                <a:spcPct val="30000"/>
              </a:spcBef>
              <a:spcAft>
                <a:spcPct val="0"/>
              </a:spcAft>
              <a:buClr>
                <a:srgbClr val="000000"/>
              </a:buClr>
              <a:buSzPct val="100000"/>
              <a:defRPr/>
            </a:pPr>
            <a:r>
              <a:rPr lang="en-US" i="1" dirty="0" smtClean="0">
                <a:solidFill>
                  <a:schemeClr val="tx1"/>
                </a:solidFill>
                <a:ea typeface="ＭＳ Ｐゴシック" charset="-128"/>
              </a:rPr>
              <a:t>The second type of behavior, not directed at a specific group, is rudeness.  </a:t>
            </a:r>
            <a:r>
              <a:rPr lang="en-US" b="0" i="1" dirty="0" smtClean="0">
                <a:solidFill>
                  <a:schemeClr val="tx1"/>
                </a:solidFill>
                <a:cs typeface="Tahoma" pitchFamily="34" charset="0"/>
              </a:rPr>
              <a:t>This is a common type of incivility that is not directed at any specific group.  Many respondents noted, “some people are just jerks.”</a:t>
            </a:r>
          </a:p>
          <a:p>
            <a:pPr algn="just" eaLnBrk="1" hangingPunct="1"/>
            <a:endParaRPr lang="en-US" b="1" i="1" dirty="0" smtClean="0">
              <a:latin typeface="Arial" charset="0"/>
              <a:ea typeface="ＭＳ Ｐゴシック" pitchFamily="34" charset="-128"/>
            </a:endParaRPr>
          </a:p>
          <a:p>
            <a:pPr algn="just"/>
            <a:endParaRPr lang="en-US" i="1" dirty="0"/>
          </a:p>
        </p:txBody>
      </p:sp>
      <p:sp>
        <p:nvSpPr>
          <p:cNvPr id="4" name="Slide Number Placeholder 3"/>
          <p:cNvSpPr>
            <a:spLocks noGrp="1"/>
          </p:cNvSpPr>
          <p:nvPr>
            <p:ph type="sldNum" sz="quarter" idx="10"/>
          </p:nvPr>
        </p:nvSpPr>
        <p:spPr/>
        <p:txBody>
          <a:bodyPr/>
          <a:lstStyle/>
          <a:p>
            <a:fld id="{30196A5C-3ECF-4A0D-98FC-18D5D430E66A}" type="slidenum">
              <a:rPr lang="en-US" smtClean="0"/>
              <a:t>10</a:t>
            </a:fld>
            <a:endParaRPr lang="en-US"/>
          </a:p>
        </p:txBody>
      </p:sp>
    </p:spTree>
    <p:extLst>
      <p:ext uri="{BB962C8B-B14F-4D97-AF65-F5344CB8AC3E}">
        <p14:creationId xmlns:p14="http://schemas.microsoft.com/office/powerpoint/2010/main" val="646539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r>
              <a:rPr lang="en-US" b="1" dirty="0" smtClean="0">
                <a:latin typeface="+mn-lt"/>
                <a:ea typeface="ＭＳ Ｐゴシック" charset="-128"/>
              </a:rPr>
              <a:t>:12</a:t>
            </a:r>
          </a:p>
          <a:p>
            <a:pPr algn="just" eaLnBrk="1" hangingPunct="1"/>
            <a:endParaRPr lang="en-US" b="1" dirty="0" smtClean="0">
              <a:latin typeface="+mn-lt"/>
              <a:ea typeface="ＭＳ Ｐゴシック" charset="-128"/>
            </a:endParaRPr>
          </a:p>
          <a:p>
            <a:pPr algn="just" eaLnBrk="1" hangingPunct="1"/>
            <a:r>
              <a:rPr lang="en-US" b="0" i="0" u="sng" dirty="0" smtClean="0">
                <a:latin typeface="+mn-lt"/>
                <a:ea typeface="ＭＳ Ｐゴシック" charset="-128"/>
              </a:rPr>
              <a:t>Sample</a:t>
            </a:r>
            <a:r>
              <a:rPr lang="en-US" b="0" i="0" u="sng" baseline="0" dirty="0" smtClean="0">
                <a:latin typeface="+mn-lt"/>
                <a:ea typeface="ＭＳ Ｐゴシック" charset="-128"/>
              </a:rPr>
              <a:t> Dialogue</a:t>
            </a:r>
            <a:endParaRPr lang="en-US" b="0" i="0" u="sng" dirty="0" smtClean="0">
              <a:latin typeface="+mn-lt"/>
              <a:ea typeface="ＭＳ Ｐゴシック" charset="-128"/>
            </a:endParaRPr>
          </a:p>
          <a:p>
            <a:pPr algn="just" eaLnBrk="1" hangingPunct="1"/>
            <a:endParaRPr lang="en-US" b="1" dirty="0" smtClean="0">
              <a:latin typeface="+mn-lt"/>
              <a:ea typeface="ＭＳ Ｐゴシック" charset="-128"/>
            </a:endParaRPr>
          </a:p>
          <a:p>
            <a:pPr algn="just" eaLnBrk="1" hangingPunct="1"/>
            <a:r>
              <a:rPr lang="en-US" i="1" dirty="0" smtClean="0">
                <a:latin typeface="+mn-lt"/>
                <a:ea typeface="ＭＳ Ｐゴシック" charset="-128"/>
                <a:cs typeface="Times New Roman" panose="02020603050405020304" pitchFamily="18" charset="0"/>
              </a:rPr>
              <a:t>Even more prevalent was strategic incivility.  This was the “Rambo litigation” tactic type of behavior that was the impetus for the creation of</a:t>
            </a:r>
            <a:r>
              <a:rPr lang="en-US" i="1" baseline="0" dirty="0" smtClean="0">
                <a:latin typeface="+mn-lt"/>
                <a:ea typeface="ＭＳ Ｐゴシック" charset="-128"/>
                <a:cs typeface="Times New Roman" panose="02020603050405020304" pitchFamily="18" charset="0"/>
              </a:rPr>
              <a:t> the</a:t>
            </a:r>
            <a:r>
              <a:rPr lang="en-US" i="1" dirty="0" smtClean="0">
                <a:latin typeface="+mn-lt"/>
                <a:ea typeface="ＭＳ Ｐゴシック" charset="-128"/>
                <a:cs typeface="Times New Roman" panose="02020603050405020304" pitchFamily="18" charset="0"/>
              </a:rPr>
              <a:t> Commission on Professionalism.</a:t>
            </a:r>
          </a:p>
          <a:p>
            <a:pPr algn="just" eaLnBrk="1" hangingPunct="1"/>
            <a:endParaRPr lang="en-US" i="1" dirty="0" smtClean="0">
              <a:latin typeface="+mn-lt"/>
              <a:ea typeface="ＭＳ Ｐゴシック" charset="-128"/>
              <a:cs typeface="Times New Roman" panose="02020603050405020304" pitchFamily="18" charset="0"/>
            </a:endParaRPr>
          </a:p>
          <a:p>
            <a:pPr algn="just" eaLnBrk="1" hangingPunct="1"/>
            <a:r>
              <a:rPr lang="en-US" i="1" dirty="0" smtClean="0">
                <a:latin typeface="+mn-lt"/>
                <a:ea typeface="ＭＳ Ｐゴシック" charset="-128"/>
                <a:cs typeface="Times New Roman" panose="02020603050405020304" pitchFamily="18" charset="0"/>
              </a:rPr>
              <a:t>This category of unprofessional behavior is particularly troubling because it represents an abuse of the system--deliberate, intentional misrepresenting facts, improper use of pleadings, inappropriate use of correspondence -- all in an effort ostensibly to gain an advantage for our “side.”</a:t>
            </a:r>
          </a:p>
          <a:p>
            <a:pPr algn="just" eaLnBrk="1" hangingPunct="1"/>
            <a:endParaRPr lang="en-US" i="1" dirty="0" smtClean="0">
              <a:latin typeface="+mn-lt"/>
              <a:ea typeface="ＭＳ Ｐゴシック" charset="-128"/>
              <a:cs typeface="Times New Roman" panose="02020603050405020304" pitchFamily="18" charset="0"/>
            </a:endParaRPr>
          </a:p>
          <a:p>
            <a:pPr algn="just" defTabSz="456991" fontAlgn="base">
              <a:spcBef>
                <a:spcPct val="30000"/>
              </a:spcBef>
              <a:spcAft>
                <a:spcPct val="0"/>
              </a:spcAft>
              <a:buClr>
                <a:srgbClr val="000000"/>
              </a:buClr>
              <a:buSzPct val="100000"/>
              <a:defRPr/>
            </a:pPr>
            <a:r>
              <a:rPr lang="en-US" i="1" dirty="0">
                <a:latin typeface="+mn-lt"/>
                <a:ea typeface="MS PGothic" pitchFamily="34" charset="-128"/>
                <a:cs typeface="Times New Roman" panose="02020603050405020304" pitchFamily="18" charset="0"/>
              </a:rPr>
              <a:t>We know this is planned behavior because the incidence of incivility in depositions drops by half when they are videotaped with the possibility that they will find their way to a judge for review later. </a:t>
            </a:r>
          </a:p>
          <a:p>
            <a:pPr algn="just" eaLnBrk="1" hangingPunct="1"/>
            <a:endParaRPr lang="en-US" b="1" dirty="0" smtClean="0">
              <a:latin typeface="+mn-lt"/>
              <a:ea typeface="ＭＳ Ｐゴシック" pitchFamily="34" charset="-128"/>
              <a:cs typeface="Times New Roman" panose="02020603050405020304" pitchFamily="18" charset="0"/>
            </a:endParaRPr>
          </a:p>
          <a:p>
            <a:pPr algn="just"/>
            <a:endParaRPr lang="en-US" dirty="0">
              <a:latin typeface="+mn-lt"/>
            </a:endParaRPr>
          </a:p>
        </p:txBody>
      </p:sp>
      <p:sp>
        <p:nvSpPr>
          <p:cNvPr id="4" name="Slide Number Placeholder 3"/>
          <p:cNvSpPr>
            <a:spLocks noGrp="1"/>
          </p:cNvSpPr>
          <p:nvPr>
            <p:ph type="sldNum" sz="quarter" idx="10"/>
          </p:nvPr>
        </p:nvSpPr>
        <p:spPr/>
        <p:txBody>
          <a:bodyPr/>
          <a:lstStyle/>
          <a:p>
            <a:fld id="{30196A5C-3ECF-4A0D-98FC-18D5D430E66A}" type="slidenum">
              <a:rPr lang="en-US" smtClean="0"/>
              <a:t>11</a:t>
            </a:fld>
            <a:endParaRPr lang="en-US"/>
          </a:p>
        </p:txBody>
      </p:sp>
    </p:spTree>
    <p:extLst>
      <p:ext uri="{BB962C8B-B14F-4D97-AF65-F5344CB8AC3E}">
        <p14:creationId xmlns:p14="http://schemas.microsoft.com/office/powerpoint/2010/main" val="4282179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r>
              <a:rPr lang="en-US" b="1" dirty="0" smtClean="0">
                <a:latin typeface="+mn-lt"/>
                <a:ea typeface="ＭＳ Ｐゴシック" charset="-128"/>
              </a:rPr>
              <a:t>:13</a:t>
            </a:r>
          </a:p>
          <a:p>
            <a:pPr algn="just" eaLnBrk="1" hangingPunct="1"/>
            <a:endParaRPr lang="en-US" b="1" dirty="0" smtClean="0">
              <a:latin typeface="+mn-lt"/>
              <a:ea typeface="ＭＳ Ｐゴシック" charset="-128"/>
            </a:endParaRPr>
          </a:p>
          <a:p>
            <a:pPr algn="just" eaLnBrk="1" hangingPunct="1"/>
            <a:r>
              <a:rPr lang="en-US" b="0" i="0" u="sng" dirty="0" smtClean="0">
                <a:latin typeface="+mn-lt"/>
                <a:ea typeface="ＭＳ Ｐゴシック" charset="-128"/>
              </a:rPr>
              <a:t>Sample</a:t>
            </a:r>
            <a:r>
              <a:rPr lang="en-US" b="0" i="0" u="sng" baseline="0" dirty="0" smtClean="0">
                <a:latin typeface="+mn-lt"/>
                <a:ea typeface="ＭＳ Ｐゴシック" charset="-128"/>
              </a:rPr>
              <a:t> Dialogue</a:t>
            </a:r>
            <a:endParaRPr lang="en-US" b="0" i="0" u="sng" dirty="0" smtClean="0">
              <a:latin typeface="+mn-lt"/>
              <a:ea typeface="ＭＳ Ｐゴシック" charset="-128"/>
            </a:endParaRPr>
          </a:p>
          <a:p>
            <a:pPr algn="just" eaLnBrk="1" hangingPunct="1"/>
            <a:endParaRPr lang="en-US" dirty="0" smtClean="0">
              <a:latin typeface="+mn-lt"/>
              <a:ea typeface="ＭＳ Ｐゴシック" charset="-128"/>
            </a:endParaRPr>
          </a:p>
          <a:p>
            <a:pPr algn="just" eaLnBrk="1" hangingPunct="1"/>
            <a:r>
              <a:rPr lang="en-US" i="1" dirty="0" smtClean="0">
                <a:latin typeface="+mn-lt"/>
                <a:ea typeface="ＭＳ Ｐゴシック" charset="-128"/>
              </a:rPr>
              <a:t>There are serious consequences to all of this.  The survey shows a huge percentage of responses that lawyers know that incivility makes it more difficult to resolve matters, costs our clients more and harms the public image of lawyers.</a:t>
            </a:r>
          </a:p>
          <a:p>
            <a:pPr algn="just" eaLnBrk="1" hangingPunct="1"/>
            <a:endParaRPr lang="en-US" i="1" dirty="0" smtClean="0">
              <a:latin typeface="+mn-lt"/>
              <a:ea typeface="ＭＳ Ｐゴシック" charset="-128"/>
            </a:endParaRPr>
          </a:p>
          <a:p>
            <a:pPr algn="just" eaLnBrk="1" hangingPunct="1"/>
            <a:r>
              <a:rPr lang="en-US" i="1" dirty="0" smtClean="0">
                <a:latin typeface="+mn-lt"/>
                <a:ea typeface="ＭＳ Ｐゴシック" charset="-128"/>
              </a:rPr>
              <a:t>Moreover, the result is that we are making ourselves sick.  Literally.  Not only are we unhappy with our work, but substance abuse and mental illness are</a:t>
            </a:r>
            <a:r>
              <a:rPr lang="en-US" i="1" baseline="0" dirty="0" smtClean="0">
                <a:latin typeface="+mn-lt"/>
                <a:ea typeface="ＭＳ Ｐゴシック" charset="-128"/>
              </a:rPr>
              <a:t> prevalent among legal profession, more so than the general public</a:t>
            </a:r>
            <a:r>
              <a:rPr lang="en-US" i="1" dirty="0" smtClean="0">
                <a:latin typeface="+mn-lt"/>
                <a:ea typeface="ＭＳ Ｐゴシック" charset="-128"/>
              </a:rPr>
              <a:t>.  </a:t>
            </a:r>
          </a:p>
          <a:p>
            <a:pPr algn="just" eaLnBrk="1" hangingPunct="1"/>
            <a:endParaRPr lang="en-US" b="1" i="1" dirty="0" smtClean="0">
              <a:latin typeface="+mn-lt"/>
              <a:ea typeface="ＭＳ Ｐゴシック" charset="-128"/>
            </a:endParaRPr>
          </a:p>
          <a:p>
            <a:pPr algn="just" eaLnBrk="1" hangingPunct="1"/>
            <a:r>
              <a:rPr lang="en-US" i="1" dirty="0">
                <a:solidFill>
                  <a:srgbClr val="000000"/>
                </a:solidFill>
                <a:latin typeface="+mn-lt"/>
              </a:rPr>
              <a:t>Suicide is the third leading cause of death among attorneys, after cancer and heart disease. </a:t>
            </a:r>
            <a:r>
              <a:rPr lang="en-US" i="1" dirty="0" smtClean="0">
                <a:solidFill>
                  <a:srgbClr val="000000"/>
                </a:solidFill>
                <a:latin typeface="+mn-lt"/>
              </a:rPr>
              <a:t>Thus</a:t>
            </a:r>
            <a:r>
              <a:rPr lang="en-US" i="1" dirty="0">
                <a:solidFill>
                  <a:srgbClr val="000000"/>
                </a:solidFill>
                <a:latin typeface="+mn-lt"/>
              </a:rPr>
              <a:t>, the rate of death by suicide for lawyers is nearly six times the suicide rate for the general population. </a:t>
            </a:r>
            <a:endParaRPr lang="en-US" b="1" i="1" dirty="0" smtClean="0">
              <a:latin typeface="+mn-lt"/>
              <a:ea typeface="MS PGothic" pitchFamily="34" charset="-128"/>
            </a:endParaRPr>
          </a:p>
          <a:p>
            <a:pPr algn="just">
              <a:spcBef>
                <a:spcPct val="0"/>
              </a:spcBef>
            </a:pPr>
            <a:endParaRPr lang="en-US" b="1" dirty="0" smtClean="0">
              <a:latin typeface="+mn-lt"/>
              <a:ea typeface="MS PGothic" pitchFamily="34" charset="-128"/>
            </a:endParaRPr>
          </a:p>
        </p:txBody>
      </p:sp>
      <p:sp>
        <p:nvSpPr>
          <p:cNvPr id="4" name="Slide Number Placeholder 3"/>
          <p:cNvSpPr>
            <a:spLocks noGrp="1"/>
          </p:cNvSpPr>
          <p:nvPr>
            <p:ph type="sldNum" sz="quarter" idx="10"/>
          </p:nvPr>
        </p:nvSpPr>
        <p:spPr/>
        <p:txBody>
          <a:bodyPr/>
          <a:lstStyle/>
          <a:p>
            <a:fld id="{30196A5C-3ECF-4A0D-98FC-18D5D430E66A}" type="slidenum">
              <a:rPr lang="en-US" smtClean="0"/>
              <a:t>12</a:t>
            </a:fld>
            <a:endParaRPr lang="en-US"/>
          </a:p>
        </p:txBody>
      </p:sp>
    </p:spTree>
    <p:extLst>
      <p:ext uri="{BB962C8B-B14F-4D97-AF65-F5344CB8AC3E}">
        <p14:creationId xmlns:p14="http://schemas.microsoft.com/office/powerpoint/2010/main" val="3931003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r>
              <a:rPr lang="en-US" b="1" dirty="0" smtClean="0">
                <a:ea typeface="ＭＳ Ｐゴシック" charset="-128"/>
              </a:rPr>
              <a:t>:14</a:t>
            </a:r>
          </a:p>
          <a:p>
            <a:pPr algn="just" eaLnBrk="1" hangingPunct="1"/>
            <a:endParaRPr lang="en-US" b="1" dirty="0" smtClean="0">
              <a:ea typeface="ＭＳ Ｐゴシック" charset="-128"/>
            </a:endParaRPr>
          </a:p>
          <a:p>
            <a:pPr algn="just" eaLnBrk="1" hangingPunct="1"/>
            <a:r>
              <a:rPr lang="en-US" b="0" i="0" u="sng" dirty="0" smtClean="0">
                <a:ea typeface="ＭＳ Ｐゴシック" charset="-128"/>
              </a:rPr>
              <a:t>Sample</a:t>
            </a:r>
            <a:r>
              <a:rPr lang="en-US" b="0" i="0" u="sng" baseline="0" dirty="0" smtClean="0">
                <a:ea typeface="ＭＳ Ｐゴシック" charset="-128"/>
              </a:rPr>
              <a:t> Dialogue</a:t>
            </a:r>
            <a:endParaRPr lang="en-US" b="0" i="0" u="sng" dirty="0" smtClean="0">
              <a:ea typeface="ＭＳ Ｐゴシック" charset="-128"/>
            </a:endParaRPr>
          </a:p>
          <a:p>
            <a:pPr algn="just" eaLnBrk="1" hangingPunct="1"/>
            <a:endParaRPr lang="en-US" dirty="0" smtClean="0">
              <a:ea typeface="ＭＳ Ｐゴシック" charset="-128"/>
            </a:endParaRPr>
          </a:p>
          <a:p>
            <a:pPr algn="just" eaLnBrk="1" hangingPunct="1"/>
            <a:r>
              <a:rPr lang="en-US" i="1" dirty="0" smtClean="0">
                <a:ea typeface="ＭＳ Ｐゴシック" charset="-128"/>
              </a:rPr>
              <a:t>When we asked attorneys to comment on solutions to the incivility</a:t>
            </a:r>
            <a:r>
              <a:rPr lang="en-US" i="1" baseline="0" dirty="0" smtClean="0">
                <a:ea typeface="ＭＳ Ｐゴシック" charset="-128"/>
              </a:rPr>
              <a:t> crisis, two of the most popular responses related to the judiciary: (1) educating judges to deal with incivility and (2) imposing court or judicial sanctions.  Clearly, the bar looks to the bench to take the lead on addressing incivility.  </a:t>
            </a:r>
          </a:p>
          <a:p>
            <a:pPr algn="just" eaLnBrk="1" hangingPunct="1"/>
            <a:endParaRPr lang="en-US" i="1" baseline="0" dirty="0" smtClean="0">
              <a:ea typeface="ＭＳ Ｐゴシック" charset="-128"/>
            </a:endParaRPr>
          </a:p>
          <a:p>
            <a:pPr algn="just" eaLnBrk="1" hangingPunct="1"/>
            <a:r>
              <a:rPr lang="en-US" i="1" dirty="0" smtClean="0">
                <a:ea typeface="ＭＳ Ｐゴシック" charset="-128"/>
              </a:rPr>
              <a:t>Many times lawyers say they are reluctant to raise incivility issues with judges for fear that they will be displeased and take it out on their clients.  Moreover, much of the incivility occurs outside the courtroom and judges often don’t welcome lawyers bringing it up. That’s why lawyers</a:t>
            </a:r>
            <a:r>
              <a:rPr lang="en-US" i="1" baseline="0" dirty="0" smtClean="0">
                <a:ea typeface="ＭＳ Ｐゴシック" charset="-128"/>
              </a:rPr>
              <a:t> need to develop civil ways of resolving uncivil disputes.</a:t>
            </a:r>
            <a:endParaRPr lang="en-US" i="1" dirty="0" smtClean="0">
              <a:ea typeface="ＭＳ Ｐゴシック" charset="-128"/>
            </a:endParaRPr>
          </a:p>
          <a:p>
            <a:pPr algn="just" eaLnBrk="1" hangingPunct="1"/>
            <a:endParaRPr lang="en-US" dirty="0" smtClean="0">
              <a:ea typeface="ＭＳ Ｐゴシック" charset="-128"/>
            </a:endParaRPr>
          </a:p>
        </p:txBody>
      </p:sp>
      <p:sp>
        <p:nvSpPr>
          <p:cNvPr id="4" name="Slide Number Placeholder 3"/>
          <p:cNvSpPr>
            <a:spLocks noGrp="1"/>
          </p:cNvSpPr>
          <p:nvPr>
            <p:ph type="sldNum" sz="quarter" idx="10"/>
          </p:nvPr>
        </p:nvSpPr>
        <p:spPr/>
        <p:txBody>
          <a:bodyPr/>
          <a:lstStyle/>
          <a:p>
            <a:fld id="{30196A5C-3ECF-4A0D-98FC-18D5D430E66A}" type="slidenum">
              <a:rPr lang="en-US" smtClean="0"/>
              <a:t>13</a:t>
            </a:fld>
            <a:endParaRPr lang="en-US"/>
          </a:p>
        </p:txBody>
      </p:sp>
    </p:spTree>
    <p:extLst>
      <p:ext uri="{BB962C8B-B14F-4D97-AF65-F5344CB8AC3E}">
        <p14:creationId xmlns:p14="http://schemas.microsoft.com/office/powerpoint/2010/main" val="2902164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12601">
              <a:defRPr/>
            </a:pPr>
            <a:r>
              <a:rPr lang="en-US" b="1" dirty="0" smtClean="0">
                <a:solidFill>
                  <a:schemeClr val="tx1"/>
                </a:solidFill>
              </a:rPr>
              <a:t>:15</a:t>
            </a:r>
          </a:p>
          <a:p>
            <a:pPr algn="just" defTabSz="912601">
              <a:defRPr/>
            </a:pPr>
            <a:endParaRPr lang="en-US" b="0" dirty="0" smtClean="0">
              <a:solidFill>
                <a:schemeClr val="tx1"/>
              </a:solidFill>
            </a:endParaRPr>
          </a:p>
          <a:p>
            <a:pPr algn="just" defTabSz="912601">
              <a:defRPr/>
            </a:pPr>
            <a:r>
              <a:rPr lang="en-US" b="0" dirty="0" smtClean="0">
                <a:solidFill>
                  <a:schemeClr val="tx1"/>
                </a:solidFill>
              </a:rPr>
              <a:t>The next portion of this presentation</a:t>
            </a:r>
            <a:r>
              <a:rPr lang="en-US" b="0" baseline="0" dirty="0" smtClean="0">
                <a:solidFill>
                  <a:schemeClr val="tx1"/>
                </a:solidFill>
              </a:rPr>
              <a:t> focuses on the historical interpretations of civility. We encourage you to do further research and add other classical and modern interpretations of civility to better engage your audience. The goal is to ensure the attorneys in the room have a clear understanding of how and why civility supports modern society.</a:t>
            </a:r>
          </a:p>
          <a:p>
            <a:pPr algn="just" defTabSz="912601">
              <a:defRPr/>
            </a:pPr>
            <a:endParaRPr lang="en-US" b="0" dirty="0" smtClean="0">
              <a:solidFill>
                <a:schemeClr val="tx1"/>
              </a:solidFill>
            </a:endParaRPr>
          </a:p>
          <a:p>
            <a:pPr algn="just" defTabSz="912601">
              <a:defRPr/>
            </a:pPr>
            <a:r>
              <a:rPr lang="en-US" b="0" i="0" u="sng" dirty="0" smtClean="0">
                <a:solidFill>
                  <a:schemeClr val="tx1"/>
                </a:solidFill>
              </a:rPr>
              <a:t>Sample Dialogue</a:t>
            </a:r>
          </a:p>
          <a:p>
            <a:pPr algn="just" defTabSz="912601">
              <a:defRPr/>
            </a:pPr>
            <a:endParaRPr lang="en-US" b="0" dirty="0" smtClean="0">
              <a:solidFill>
                <a:schemeClr val="tx1"/>
              </a:solidFill>
            </a:endParaRPr>
          </a:p>
          <a:p>
            <a:pPr algn="just" defTabSz="881315" fontAlgn="base">
              <a:spcBef>
                <a:spcPct val="0"/>
              </a:spcBef>
              <a:spcAft>
                <a:spcPct val="0"/>
              </a:spcAft>
              <a:defRPr/>
            </a:pPr>
            <a:r>
              <a:rPr lang="en-US" i="1" dirty="0">
                <a:ea typeface="MS PGothic" pitchFamily="34" charset="-128"/>
              </a:rPr>
              <a:t>Based on that survey, and on our own experiences as attorneys, it’s clear that we have quite a bit of work to do. The best way to do any task is to start at the beginning.  </a:t>
            </a:r>
            <a:r>
              <a:rPr lang="en-US" i="1" dirty="0" smtClean="0">
                <a:ea typeface="MS PGothic" pitchFamily="34" charset="-128"/>
              </a:rPr>
              <a:t>It’s therefore</a:t>
            </a:r>
            <a:r>
              <a:rPr lang="en-US" i="1" baseline="0" dirty="0" smtClean="0">
                <a:ea typeface="MS PGothic" pitchFamily="34" charset="-128"/>
              </a:rPr>
              <a:t> </a:t>
            </a:r>
            <a:r>
              <a:rPr lang="en-US" i="1" dirty="0" smtClean="0">
                <a:ea typeface="MS PGothic" pitchFamily="34" charset="-128"/>
              </a:rPr>
              <a:t>helpful </a:t>
            </a:r>
            <a:r>
              <a:rPr lang="en-US" i="1" dirty="0">
                <a:ea typeface="MS PGothic" pitchFamily="34" charset="-128"/>
              </a:rPr>
              <a:t>to share with you the origins of the word civility and its historical importance to our cities and civilization. </a:t>
            </a:r>
          </a:p>
          <a:p>
            <a:pPr algn="just" defTabSz="881315" fontAlgn="base">
              <a:spcBef>
                <a:spcPct val="0"/>
              </a:spcBef>
              <a:spcAft>
                <a:spcPct val="0"/>
              </a:spcAft>
              <a:defRPr/>
            </a:pPr>
            <a:endParaRPr lang="en-US" i="1" dirty="0">
              <a:ea typeface="MS PGothic" pitchFamily="34" charset="-128"/>
            </a:endParaRPr>
          </a:p>
          <a:p>
            <a:pPr algn="just" defTabSz="881315" fontAlgn="base">
              <a:spcBef>
                <a:spcPct val="0"/>
              </a:spcBef>
              <a:spcAft>
                <a:spcPct val="0"/>
              </a:spcAft>
              <a:defRPr/>
            </a:pPr>
            <a:r>
              <a:rPr lang="en-US" i="1" dirty="0">
                <a:ea typeface="MS PGothic" pitchFamily="34" charset="-128"/>
              </a:rPr>
              <a:t>When I say “civility”, what words come to mind</a:t>
            </a:r>
            <a:r>
              <a:rPr lang="en-US" i="1" dirty="0" smtClean="0">
                <a:ea typeface="MS PGothic" pitchFamily="34" charset="-128"/>
              </a:rPr>
              <a:t>? [Pause</a:t>
            </a:r>
            <a:r>
              <a:rPr lang="en-US" i="1" baseline="0" dirty="0" smtClean="0">
                <a:ea typeface="MS PGothic" pitchFamily="34" charset="-128"/>
              </a:rPr>
              <a:t> and elicit responses.]</a:t>
            </a:r>
            <a:endParaRPr lang="en-US" b="1" i="1" dirty="0">
              <a:ea typeface="MS PGothic" pitchFamily="34" charset="-128"/>
            </a:endParaRPr>
          </a:p>
          <a:p>
            <a:pPr algn="just" defTabSz="912601" fontAlgn="base">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fld id="{30196A5C-3ECF-4A0D-98FC-18D5D430E66A}" type="slidenum">
              <a:rPr lang="en-US" smtClean="0"/>
              <a:t>14</a:t>
            </a:fld>
            <a:endParaRPr lang="en-US"/>
          </a:p>
        </p:txBody>
      </p:sp>
    </p:spTree>
    <p:extLst>
      <p:ext uri="{BB962C8B-B14F-4D97-AF65-F5344CB8AC3E}">
        <p14:creationId xmlns:p14="http://schemas.microsoft.com/office/powerpoint/2010/main" val="2894390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12601" fontAlgn="base">
              <a:spcBef>
                <a:spcPct val="30000"/>
              </a:spcBef>
              <a:spcAft>
                <a:spcPct val="0"/>
              </a:spcAft>
              <a:defRPr/>
            </a:pPr>
            <a:r>
              <a:rPr lang="en-US" b="1" dirty="0" smtClean="0">
                <a:solidFill>
                  <a:schemeClr val="tx1"/>
                </a:solidFill>
              </a:rPr>
              <a:t>:16</a:t>
            </a:r>
            <a:endParaRPr lang="en-US" dirty="0" smtClean="0"/>
          </a:p>
          <a:p>
            <a:pPr algn="just" defTabSz="912601" fontAlgn="base">
              <a:spcBef>
                <a:spcPct val="30000"/>
              </a:spcBef>
              <a:spcAft>
                <a:spcPct val="0"/>
              </a:spcAft>
              <a:defRPr/>
            </a:pPr>
            <a:endParaRPr lang="en-US" dirty="0" smtClean="0"/>
          </a:p>
          <a:p>
            <a:pPr algn="just" defTabSz="912601" fontAlgn="base">
              <a:spcBef>
                <a:spcPct val="30000"/>
              </a:spcBef>
              <a:spcAft>
                <a:spcPct val="0"/>
              </a:spcAft>
              <a:defRPr/>
            </a:pPr>
            <a:r>
              <a:rPr lang="en-US" i="0" u="sng" dirty="0" smtClean="0"/>
              <a:t>Sample</a:t>
            </a:r>
            <a:r>
              <a:rPr lang="en-US" i="0" u="sng" baseline="0" dirty="0" smtClean="0"/>
              <a:t> Dialogue</a:t>
            </a:r>
            <a:endParaRPr lang="en-US" i="0" u="none" baseline="0" dirty="0" smtClean="0"/>
          </a:p>
          <a:p>
            <a:pPr algn="just" defTabSz="912601" fontAlgn="base">
              <a:spcBef>
                <a:spcPct val="30000"/>
              </a:spcBef>
              <a:spcAft>
                <a:spcPct val="0"/>
              </a:spcAft>
              <a:defRPr/>
            </a:pPr>
            <a:endParaRPr lang="en-US" i="1" u="sng" dirty="0" smtClean="0"/>
          </a:p>
          <a:p>
            <a:pPr algn="just" defTabSz="912601" fontAlgn="base">
              <a:spcBef>
                <a:spcPct val="30000"/>
              </a:spcBef>
              <a:spcAft>
                <a:spcPct val="0"/>
              </a:spcAft>
              <a:defRPr/>
            </a:pPr>
            <a:r>
              <a:rPr lang="en-US" i="1" u="none" dirty="0" smtClean="0"/>
              <a:t>The </a:t>
            </a:r>
            <a:r>
              <a:rPr lang="en-US" i="1" u="none" dirty="0"/>
              <a:t>French and Latin etymologies of the word </a:t>
            </a:r>
            <a:r>
              <a:rPr lang="en-US" i="1" u="none" dirty="0" smtClean="0"/>
              <a:t>“civility” suggest</a:t>
            </a:r>
            <a:r>
              <a:rPr lang="en-US" i="1" u="none" dirty="0"/>
              <a:t>, roughly, </a:t>
            </a:r>
            <a:r>
              <a:rPr lang="en-US" i="1" u="none" dirty="0" smtClean="0">
                <a:solidFill>
                  <a:schemeClr val="tx1"/>
                </a:solidFill>
              </a:rPr>
              <a:t>“relating to citizens.”  In its earliest use, the term referred to being a good citizen, i.e., exhibiting good behavior for the good of a community.</a:t>
            </a:r>
            <a:r>
              <a:rPr lang="en-US" i="1" u="none" baseline="0" dirty="0" smtClean="0">
                <a:solidFill>
                  <a:schemeClr val="tx1"/>
                </a:solidFill>
              </a:rPr>
              <a:t>  </a:t>
            </a:r>
            <a:r>
              <a:rPr lang="en-US" i="1" u="none" dirty="0" smtClean="0">
                <a:ea typeface="MS PGothic" pitchFamily="34" charset="-128"/>
              </a:rPr>
              <a:t>The  early Greeks, for example, thought that civility held the state together. Civility was both a private virtue and a public necessity. Without civility, the state could not function.</a:t>
            </a:r>
          </a:p>
          <a:p>
            <a:pPr algn="just" defTabSz="912601">
              <a:defRPr/>
            </a:pPr>
            <a:endParaRPr lang="en-US" b="0" i="1" u="none" dirty="0" smtClean="0">
              <a:solidFill>
                <a:schemeClr val="tx1"/>
              </a:solidFill>
            </a:endParaRPr>
          </a:p>
        </p:txBody>
      </p:sp>
      <p:sp>
        <p:nvSpPr>
          <p:cNvPr id="4" name="Slide Number Placeholder 3"/>
          <p:cNvSpPr>
            <a:spLocks noGrp="1"/>
          </p:cNvSpPr>
          <p:nvPr>
            <p:ph type="sldNum" sz="quarter" idx="10"/>
          </p:nvPr>
        </p:nvSpPr>
        <p:spPr/>
        <p:txBody>
          <a:bodyPr/>
          <a:lstStyle/>
          <a:p>
            <a:fld id="{30196A5C-3ECF-4A0D-98FC-18D5D430E66A}" type="slidenum">
              <a:rPr lang="en-US" smtClean="0"/>
              <a:t>15</a:t>
            </a:fld>
            <a:endParaRPr lang="en-US"/>
          </a:p>
        </p:txBody>
      </p:sp>
    </p:spTree>
    <p:extLst>
      <p:ext uri="{BB962C8B-B14F-4D97-AF65-F5344CB8AC3E}">
        <p14:creationId xmlns:p14="http://schemas.microsoft.com/office/powerpoint/2010/main" val="931015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12601">
              <a:defRPr/>
            </a:pPr>
            <a:r>
              <a:rPr lang="en-US" b="1" i="0" u="none" dirty="0" smtClean="0">
                <a:solidFill>
                  <a:schemeClr val="tx1"/>
                </a:solidFill>
              </a:rPr>
              <a:t>:17 </a:t>
            </a:r>
          </a:p>
          <a:p>
            <a:pPr algn="just" defTabSz="912601">
              <a:defRPr/>
            </a:pPr>
            <a:endParaRPr lang="en-US" b="1" i="0" u="none" dirty="0" smtClean="0">
              <a:solidFill>
                <a:schemeClr val="tx1"/>
              </a:solidFill>
            </a:endParaRPr>
          </a:p>
          <a:p>
            <a:pPr algn="just" defTabSz="912601">
              <a:defRPr/>
            </a:pPr>
            <a:r>
              <a:rPr lang="en-US" i="0" u="sng" dirty="0" smtClean="0">
                <a:solidFill>
                  <a:schemeClr val="tx1"/>
                </a:solidFill>
              </a:rPr>
              <a:t>Sample</a:t>
            </a:r>
            <a:r>
              <a:rPr lang="en-US" i="0" u="sng" baseline="0" dirty="0" smtClean="0">
                <a:solidFill>
                  <a:schemeClr val="tx1"/>
                </a:solidFill>
              </a:rPr>
              <a:t> Dialogue</a:t>
            </a:r>
          </a:p>
          <a:p>
            <a:pPr algn="just" defTabSz="912601">
              <a:defRPr/>
            </a:pPr>
            <a:endParaRPr lang="en-US" i="1" u="sng" dirty="0" smtClean="0">
              <a:solidFill>
                <a:schemeClr val="tx1"/>
              </a:solidFill>
            </a:endParaRPr>
          </a:p>
          <a:p>
            <a:pPr algn="just" defTabSz="912601">
              <a:defRPr/>
            </a:pPr>
            <a:r>
              <a:rPr lang="en-US" i="1" dirty="0" smtClean="0">
                <a:solidFill>
                  <a:schemeClr val="tx1"/>
                </a:solidFill>
              </a:rPr>
              <a:t>The modern usage of the word can be traced to Erasmus, whose treatise On Civility in Boys (1530) described the need to instruct youth to control their behavior and appearance. </a:t>
            </a:r>
          </a:p>
          <a:p>
            <a:pPr algn="just" defTabSz="912601">
              <a:defRPr/>
            </a:pPr>
            <a:endParaRPr lang="en-US" i="1" dirty="0" smtClean="0">
              <a:ea typeface="MS PGothic" pitchFamily="34" charset="-128"/>
            </a:endParaRPr>
          </a:p>
          <a:p>
            <a:pPr algn="just" defTabSz="912601">
              <a:defRPr/>
            </a:pPr>
            <a:r>
              <a:rPr lang="en-US" i="1" dirty="0" smtClean="0">
                <a:ea typeface="MS PGothic" pitchFamily="34" charset="-128"/>
              </a:rPr>
              <a:t>At that time, Europe was barbaric.  People</a:t>
            </a:r>
            <a:r>
              <a:rPr lang="en-US" i="1" baseline="0" dirty="0" smtClean="0">
                <a:ea typeface="MS PGothic" pitchFamily="34" charset="-128"/>
              </a:rPr>
              <a:t> focused on satisfaction of immediate desire, whether food, revenge, or sex.  People urinated in the streets, defecated at the dining table, maimed over debts, or killed over disputes.</a:t>
            </a:r>
          </a:p>
          <a:p>
            <a:pPr algn="just" defTabSz="912601">
              <a:defRPr/>
            </a:pPr>
            <a:endParaRPr lang="en-US" b="0" i="1" baseline="0" dirty="0" smtClean="0">
              <a:ea typeface="MS PGothic" pitchFamily="34" charset="-128"/>
            </a:endParaRPr>
          </a:p>
          <a:p>
            <a:pPr algn="just" defTabSz="912601">
              <a:defRPr/>
            </a:pPr>
            <a:r>
              <a:rPr lang="en-US" b="0" i="1" baseline="0" dirty="0" smtClean="0">
                <a:ea typeface="MS PGothic" pitchFamily="34" charset="-128"/>
              </a:rPr>
              <a:t>Erasmus’s treatise, first published in 1526, went into more than 130 editions and covered everything from dental hygiene and the importance of clean fingernails at the dinner table to when and where and how to spit.  Some of the tips: a wide-eyed look suggests stupidity; always use a quill or toothpick to clean your teeth, not a knife.</a:t>
            </a:r>
          </a:p>
          <a:p>
            <a:pPr algn="just" defTabSz="912601">
              <a:defRPr/>
            </a:pPr>
            <a:endParaRPr lang="en-US" b="0" i="1" baseline="0" dirty="0" smtClean="0">
              <a:ea typeface="MS PGothic" pitchFamily="34" charset="-128"/>
            </a:endParaRPr>
          </a:p>
          <a:p>
            <a:pPr algn="just" defTabSz="912601">
              <a:defRPr/>
            </a:pPr>
            <a:r>
              <a:rPr lang="en-US" b="0" i="1" baseline="0" dirty="0" smtClean="0">
                <a:ea typeface="MS PGothic" pitchFamily="34" charset="-128"/>
              </a:rPr>
              <a:t>Erasmus believed that an improvement in basic manners would lead to an improvement in civility, and concurrently, a better civilization.  The reason?  It wasn’t simply about being civil for yourself.  It was about being respectful to others.  That is what would hold the state together – a civil code of respect that is the hallmark of living as citizens in the same state.  </a:t>
            </a:r>
            <a:endParaRPr lang="en-US" b="0" i="1" dirty="0" smtClean="0">
              <a:ea typeface="MS PGothic" pitchFamily="34" charset="-128"/>
            </a:endParaRPr>
          </a:p>
          <a:p>
            <a:pPr algn="just" defTabSz="912601"/>
            <a:endParaRPr lang="en-US" b="1" i="1" dirty="0" smtClean="0">
              <a:ea typeface="MS PGothic" pitchFamily="34" charset="-128"/>
            </a:endParaRPr>
          </a:p>
        </p:txBody>
      </p:sp>
      <p:sp>
        <p:nvSpPr>
          <p:cNvPr id="4" name="Slide Number Placeholder 3"/>
          <p:cNvSpPr>
            <a:spLocks noGrp="1"/>
          </p:cNvSpPr>
          <p:nvPr>
            <p:ph type="sldNum" sz="quarter" idx="10"/>
          </p:nvPr>
        </p:nvSpPr>
        <p:spPr/>
        <p:txBody>
          <a:bodyPr/>
          <a:lstStyle/>
          <a:p>
            <a:fld id="{30196A5C-3ECF-4A0D-98FC-18D5D430E66A}" type="slidenum">
              <a:rPr lang="en-US" smtClean="0"/>
              <a:t>16</a:t>
            </a:fld>
            <a:endParaRPr lang="en-US"/>
          </a:p>
        </p:txBody>
      </p:sp>
    </p:spTree>
    <p:extLst>
      <p:ext uri="{BB962C8B-B14F-4D97-AF65-F5344CB8AC3E}">
        <p14:creationId xmlns:p14="http://schemas.microsoft.com/office/powerpoint/2010/main" val="23462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12601">
              <a:defRPr/>
            </a:pPr>
            <a:r>
              <a:rPr lang="en-US" b="1" i="0" u="none" dirty="0" smtClean="0">
                <a:solidFill>
                  <a:schemeClr val="tx1"/>
                </a:solidFill>
                <a:latin typeface="+mn-lt"/>
              </a:rPr>
              <a:t>:18</a:t>
            </a:r>
          </a:p>
          <a:p>
            <a:pPr algn="just" defTabSz="912601">
              <a:defRPr/>
            </a:pPr>
            <a:endParaRPr lang="en-US" b="1" i="0" u="none" dirty="0" smtClean="0">
              <a:solidFill>
                <a:schemeClr val="tx1"/>
              </a:solidFill>
              <a:latin typeface="+mn-lt"/>
            </a:endParaRPr>
          </a:p>
          <a:p>
            <a:pPr algn="just" defTabSz="912601" eaLnBrk="0" fontAlgn="base" hangingPunct="0">
              <a:spcBef>
                <a:spcPct val="30000"/>
              </a:spcBef>
              <a:spcAft>
                <a:spcPct val="0"/>
              </a:spcAft>
              <a:buClr>
                <a:srgbClr val="000000"/>
              </a:buClr>
              <a:buSzPct val="100000"/>
              <a:defRPr/>
            </a:pPr>
            <a:r>
              <a:rPr lang="en-US" i="0" u="sng" baseline="0" dirty="0" smtClean="0">
                <a:latin typeface="+mn-lt"/>
              </a:rPr>
              <a:t>Sample Dialogue</a:t>
            </a:r>
            <a:endParaRPr lang="en-US" i="0" u="sng" dirty="0" smtClean="0">
              <a:latin typeface="+mn-lt"/>
            </a:endParaRPr>
          </a:p>
          <a:p>
            <a:pPr algn="just" defTabSz="912601" eaLnBrk="0" fontAlgn="base" hangingPunct="0">
              <a:spcBef>
                <a:spcPct val="30000"/>
              </a:spcBef>
              <a:spcAft>
                <a:spcPct val="0"/>
              </a:spcAft>
              <a:buClr>
                <a:srgbClr val="000000"/>
              </a:buClr>
              <a:buSzPct val="100000"/>
              <a:defRPr/>
            </a:pPr>
            <a:endParaRPr lang="en-US" dirty="0" smtClean="0">
              <a:latin typeface="+mn-lt"/>
            </a:endParaRPr>
          </a:p>
          <a:p>
            <a:pPr algn="just" defTabSz="912601" eaLnBrk="0" fontAlgn="base" hangingPunct="0">
              <a:spcBef>
                <a:spcPct val="30000"/>
              </a:spcBef>
              <a:spcAft>
                <a:spcPct val="0"/>
              </a:spcAft>
              <a:buClr>
                <a:srgbClr val="000000"/>
              </a:buClr>
              <a:buSzPct val="100000"/>
              <a:defRPr/>
            </a:pPr>
            <a:r>
              <a:rPr lang="en-US" i="1" dirty="0" smtClean="0">
                <a:latin typeface="+mn-lt"/>
              </a:rPr>
              <a:t>States </a:t>
            </a:r>
            <a:r>
              <a:rPr lang="en-US" i="1" dirty="0">
                <a:latin typeface="+mn-lt"/>
              </a:rPr>
              <a:t>and jurisdictions recognize the importance of civility in the legal life.  Many states have enacted civility principles that remind lawyers at some point in their careers that they should be mindful of a code of civility, or principle of professionalism, in their every day practice.</a:t>
            </a:r>
          </a:p>
          <a:p>
            <a:pPr algn="just" defTabSz="912601" eaLnBrk="0" fontAlgn="base" hangingPunct="0">
              <a:spcBef>
                <a:spcPct val="30000"/>
              </a:spcBef>
              <a:spcAft>
                <a:spcPct val="0"/>
              </a:spcAft>
              <a:buClr>
                <a:srgbClr val="000000"/>
              </a:buClr>
              <a:buSzPct val="100000"/>
              <a:defRPr/>
            </a:pPr>
            <a:r>
              <a:rPr lang="en-US" b="1" i="1" dirty="0">
                <a:latin typeface="+mn-lt"/>
              </a:rPr>
              <a:t/>
            </a:r>
            <a:br>
              <a:rPr lang="en-US" b="1" i="1" dirty="0">
                <a:latin typeface="+mn-lt"/>
              </a:rPr>
            </a:br>
            <a:r>
              <a:rPr lang="en-US" i="1" dirty="0">
                <a:latin typeface="+mn-lt"/>
              </a:rPr>
              <a:t>Some of the concepts are basic: “I will be punctual” and “Shake hands” while others are more aspirational: “Improve the administration of justice” for example.  But whether simple or complex, the goal is the same as Erasmus’s five hundred years ago – to promote an atmosphere of civil behavior to create a functional society. </a:t>
            </a:r>
            <a:endParaRPr lang="en-US" b="1" i="1" dirty="0">
              <a:latin typeface="+mn-lt"/>
            </a:endParaRPr>
          </a:p>
          <a:p>
            <a:pPr algn="just" defTabSz="912601"/>
            <a:endParaRPr lang="en-US" b="1" i="1" dirty="0" smtClean="0">
              <a:solidFill>
                <a:schemeClr val="tx1"/>
              </a:solidFill>
              <a:latin typeface="+mn-lt"/>
            </a:endParaRPr>
          </a:p>
          <a:p>
            <a:pPr algn="just"/>
            <a:endParaRPr lang="en-US" i="1" dirty="0">
              <a:latin typeface="+mn-lt"/>
            </a:endParaRPr>
          </a:p>
        </p:txBody>
      </p:sp>
      <p:sp>
        <p:nvSpPr>
          <p:cNvPr id="4" name="Slide Number Placeholder 3"/>
          <p:cNvSpPr>
            <a:spLocks noGrp="1"/>
          </p:cNvSpPr>
          <p:nvPr>
            <p:ph type="sldNum" sz="quarter" idx="10"/>
          </p:nvPr>
        </p:nvSpPr>
        <p:spPr/>
        <p:txBody>
          <a:bodyPr/>
          <a:lstStyle/>
          <a:p>
            <a:fld id="{30196A5C-3ECF-4A0D-98FC-18D5D430E66A}" type="slidenum">
              <a:rPr lang="en-US" smtClean="0"/>
              <a:t>17</a:t>
            </a:fld>
            <a:endParaRPr lang="en-US"/>
          </a:p>
        </p:txBody>
      </p:sp>
    </p:spTree>
    <p:extLst>
      <p:ext uri="{BB962C8B-B14F-4D97-AF65-F5344CB8AC3E}">
        <p14:creationId xmlns:p14="http://schemas.microsoft.com/office/powerpoint/2010/main" val="1852149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14188">
              <a:spcBef>
                <a:spcPct val="0"/>
              </a:spcBef>
              <a:defRPr/>
            </a:pPr>
            <a:r>
              <a:rPr lang="en-US" b="1" dirty="0" smtClean="0">
                <a:ea typeface="MS PGothic" pitchFamily="34" charset="-128"/>
              </a:rPr>
              <a:t>:19</a:t>
            </a:r>
          </a:p>
          <a:p>
            <a:pPr algn="just" defTabSz="914188">
              <a:spcBef>
                <a:spcPct val="0"/>
              </a:spcBef>
              <a:defRPr/>
            </a:pPr>
            <a:endParaRPr lang="en-US" b="1" dirty="0" smtClean="0">
              <a:ea typeface="MS PGothic" pitchFamily="34" charset="-128"/>
            </a:endParaRPr>
          </a:p>
          <a:p>
            <a:pPr algn="just" defTabSz="914188">
              <a:spcBef>
                <a:spcPct val="0"/>
              </a:spcBef>
              <a:defRPr/>
            </a:pPr>
            <a:r>
              <a:rPr lang="en-US" dirty="0" smtClean="0">
                <a:ea typeface="MS PGothic" pitchFamily="34" charset="-128"/>
              </a:rPr>
              <a:t>This is the last slide prior to the hypothetical</a:t>
            </a:r>
            <a:r>
              <a:rPr lang="en-US" baseline="0" dirty="0" smtClean="0">
                <a:ea typeface="MS PGothic" pitchFamily="34" charset="-128"/>
              </a:rPr>
              <a:t> scenarios. This slide’s focus is on how we can get results using ethical and civil behavior.</a:t>
            </a:r>
            <a:endParaRPr lang="en-US" dirty="0" smtClean="0">
              <a:ea typeface="MS PGothic" pitchFamily="34" charset="-128"/>
            </a:endParaRPr>
          </a:p>
          <a:p>
            <a:pPr algn="just" defTabSz="914188">
              <a:spcBef>
                <a:spcPct val="0"/>
              </a:spcBef>
              <a:defRPr/>
            </a:pPr>
            <a:endParaRPr lang="en-US" dirty="0" smtClean="0">
              <a:ea typeface="MS PGothic" pitchFamily="34" charset="-128"/>
            </a:endParaRPr>
          </a:p>
          <a:p>
            <a:pPr algn="just" defTabSz="914188">
              <a:spcBef>
                <a:spcPct val="0"/>
              </a:spcBef>
              <a:defRPr/>
            </a:pPr>
            <a:r>
              <a:rPr lang="en-US" i="1" u="sng" dirty="0" smtClean="0">
                <a:ea typeface="MS PGothic" pitchFamily="34" charset="-128"/>
              </a:rPr>
              <a:t>Sample</a:t>
            </a:r>
            <a:r>
              <a:rPr lang="en-US" i="1" u="sng" baseline="0" dirty="0" smtClean="0">
                <a:ea typeface="MS PGothic" pitchFamily="34" charset="-128"/>
              </a:rPr>
              <a:t> Dialogue</a:t>
            </a:r>
            <a:endParaRPr lang="en-US" i="0" u="none" baseline="0" dirty="0" smtClean="0">
              <a:ea typeface="MS PGothic" pitchFamily="34" charset="-128"/>
            </a:endParaRPr>
          </a:p>
          <a:p>
            <a:pPr algn="just" defTabSz="914188">
              <a:spcBef>
                <a:spcPct val="0"/>
              </a:spcBef>
              <a:defRPr/>
            </a:pPr>
            <a:endParaRPr lang="en-US" i="1" u="sng" dirty="0" smtClean="0">
              <a:ea typeface="MS PGothic" pitchFamily="34" charset="-128"/>
            </a:endParaRPr>
          </a:p>
          <a:p>
            <a:pPr algn="just" defTabSz="914188">
              <a:spcBef>
                <a:spcPct val="0"/>
              </a:spcBef>
              <a:defRPr/>
            </a:pPr>
            <a:r>
              <a:rPr lang="en-US" i="1" dirty="0" smtClean="0">
                <a:ea typeface="MS PGothic" pitchFamily="34" charset="-128"/>
              </a:rPr>
              <a:t>Unfortunately </a:t>
            </a:r>
            <a:r>
              <a:rPr lang="en-US" i="1" dirty="0">
                <a:ea typeface="MS PGothic" pitchFamily="34" charset="-128"/>
              </a:rPr>
              <a:t>our profession has drifted away from these notions of civility.  We face constant pressures from clients and coworkers.  When we are faced with external pressures, we may choose a quick reaction: the angry email to opposing counsel; the harsh critique of a colleague.  So uncivil behavior often is our innate reaction to an irritation.  </a:t>
            </a:r>
          </a:p>
          <a:p>
            <a:pPr algn="just" defTabSz="914188">
              <a:spcBef>
                <a:spcPct val="0"/>
              </a:spcBef>
              <a:defRPr/>
            </a:pPr>
            <a:endParaRPr lang="en-US" i="1" dirty="0">
              <a:ea typeface="MS PGothic" pitchFamily="34" charset="-128"/>
            </a:endParaRPr>
          </a:p>
          <a:p>
            <a:pPr algn="just" defTabSz="914188">
              <a:spcBef>
                <a:spcPct val="0"/>
              </a:spcBef>
              <a:defRPr/>
            </a:pPr>
            <a:r>
              <a:rPr lang="en-US" i="1" dirty="0">
                <a:ea typeface="MS PGothic" pitchFamily="34" charset="-128"/>
              </a:rPr>
              <a:t>We also may choose it because we think it gets results – insulting opposing counsel will make her think twice about opposing that discovery request; yelling at a junior associate will ensure he doesn’t screw up the motion next time.  But, in fact, incivility often has the opposite effect.  It doesn’t make the process quicker or more efficient, and it leads to resentment, anger, and bitterness in the relationship.  </a:t>
            </a:r>
          </a:p>
          <a:p>
            <a:pPr algn="just" defTabSz="914188">
              <a:spcBef>
                <a:spcPct val="0"/>
              </a:spcBef>
              <a:defRPr/>
            </a:pPr>
            <a:endParaRPr lang="en-US" i="1" dirty="0">
              <a:ea typeface="MS PGothic" pitchFamily="34" charset="-128"/>
            </a:endParaRPr>
          </a:p>
          <a:p>
            <a:pPr algn="just" defTabSz="914188" fontAlgn="base">
              <a:spcBef>
                <a:spcPct val="0"/>
              </a:spcBef>
              <a:spcAft>
                <a:spcPct val="0"/>
              </a:spcAft>
              <a:defRPr/>
            </a:pPr>
            <a:r>
              <a:rPr lang="en-US" i="1" dirty="0">
                <a:ea typeface="MS PGothic" pitchFamily="34" charset="-128"/>
              </a:rPr>
              <a:t>However if you’re faced with a situation where you are dealing with counsel who uses incivility as the major weapon in their arsenal, what do you do? </a:t>
            </a:r>
            <a:r>
              <a:rPr lang="en-US" i="1" dirty="0"/>
              <a:t>Most civility professionalism issues do not present a black and white/right and wrong answer.  We’ll </a:t>
            </a:r>
            <a:r>
              <a:rPr lang="en-US" i="1" dirty="0" smtClean="0"/>
              <a:t>now engage</a:t>
            </a:r>
            <a:r>
              <a:rPr lang="en-US" i="1" baseline="0" dirty="0" smtClean="0"/>
              <a:t> in some interactive discussion to determine how many of you would approach certain incivility scenarios. </a:t>
            </a:r>
            <a:endParaRPr lang="en-US" i="1" dirty="0"/>
          </a:p>
          <a:p>
            <a:pPr algn="just" defTabSz="914188">
              <a:spcBef>
                <a:spcPct val="0"/>
              </a:spcBef>
              <a:defRPr/>
            </a:pPr>
            <a:endParaRPr lang="en-US" i="1" dirty="0">
              <a:ea typeface="MS PGothic" pitchFamily="34" charset="-128"/>
            </a:endParaRPr>
          </a:p>
          <a:p>
            <a:pPr algn="just" defTabSz="914188">
              <a:spcBef>
                <a:spcPct val="0"/>
              </a:spcBef>
              <a:defRPr/>
            </a:pPr>
            <a:r>
              <a:rPr lang="en-US" i="1" dirty="0" smtClean="0">
                <a:ea typeface="MS PGothic" pitchFamily="34" charset="-128"/>
              </a:rPr>
              <a:t>For the next forty minutes</a:t>
            </a:r>
            <a:r>
              <a:rPr lang="en-US" i="1" baseline="0" dirty="0" smtClean="0">
                <a:ea typeface="MS PGothic" pitchFamily="34" charset="-128"/>
              </a:rPr>
              <a:t> or so, w</a:t>
            </a:r>
            <a:r>
              <a:rPr lang="en-US" i="1" dirty="0" smtClean="0">
                <a:ea typeface="MS PGothic" pitchFamily="34" charset="-128"/>
              </a:rPr>
              <a:t>e’re </a:t>
            </a:r>
            <a:r>
              <a:rPr lang="en-US" i="1" dirty="0">
                <a:ea typeface="MS PGothic" pitchFamily="34" charset="-128"/>
              </a:rPr>
              <a:t>going to use </a:t>
            </a:r>
            <a:r>
              <a:rPr lang="en-US" i="1" dirty="0" smtClean="0">
                <a:ea typeface="MS PGothic" pitchFamily="34" charset="-128"/>
              </a:rPr>
              <a:t>a </a:t>
            </a:r>
            <a:r>
              <a:rPr lang="en-US" i="1" dirty="0">
                <a:ea typeface="MS PGothic" pitchFamily="34" charset="-128"/>
              </a:rPr>
              <a:t>hypothetical law firm to help </a:t>
            </a:r>
            <a:r>
              <a:rPr lang="en-US" i="1" dirty="0" smtClean="0">
                <a:ea typeface="MS PGothic" pitchFamily="34" charset="-128"/>
              </a:rPr>
              <a:t>us along.</a:t>
            </a:r>
            <a:r>
              <a:rPr lang="en-US" i="1" baseline="0" dirty="0" smtClean="0">
                <a:ea typeface="MS PGothic" pitchFamily="34" charset="-128"/>
              </a:rPr>
              <a:t> Instruct participants to </a:t>
            </a:r>
            <a:r>
              <a:rPr lang="en-US" i="1" baseline="0" smtClean="0">
                <a:ea typeface="MS PGothic" pitchFamily="34" charset="-128"/>
              </a:rPr>
              <a:t>reference the Scenarios handout </a:t>
            </a:r>
            <a:r>
              <a:rPr lang="en-US" i="1" baseline="0" dirty="0" smtClean="0">
                <a:ea typeface="MS PGothic" pitchFamily="34" charset="-128"/>
              </a:rPr>
              <a:t>which mirrors content on the slides. Let’s meet the law firm of Chapman &amp; Becker.</a:t>
            </a:r>
            <a:endParaRPr lang="en-US" b="1" dirty="0">
              <a:ea typeface="MS PGothic" pitchFamily="34" charset="-128"/>
            </a:endParaRPr>
          </a:p>
          <a:p>
            <a:pPr algn="just" defTabSz="914188">
              <a:spcBef>
                <a:spcPct val="0"/>
              </a:spcBef>
              <a:defRPr/>
            </a:pPr>
            <a:endParaRPr lang="en-US" b="1" dirty="0">
              <a:ea typeface="MS PGothic" pitchFamily="34" charset="-128"/>
            </a:endParaRPr>
          </a:p>
          <a:p>
            <a:pPr algn="just"/>
            <a:endParaRPr lang="en-US" dirty="0"/>
          </a:p>
        </p:txBody>
      </p:sp>
      <p:sp>
        <p:nvSpPr>
          <p:cNvPr id="4" name="Slide Number Placeholder 3"/>
          <p:cNvSpPr>
            <a:spLocks noGrp="1"/>
          </p:cNvSpPr>
          <p:nvPr>
            <p:ph type="sldNum" sz="quarter" idx="10"/>
          </p:nvPr>
        </p:nvSpPr>
        <p:spPr/>
        <p:txBody>
          <a:bodyPr/>
          <a:lstStyle/>
          <a:p>
            <a:fld id="{30196A5C-3ECF-4A0D-98FC-18D5D430E66A}" type="slidenum">
              <a:rPr lang="en-US" smtClean="0"/>
              <a:t>18</a:t>
            </a:fld>
            <a:endParaRPr lang="en-US"/>
          </a:p>
        </p:txBody>
      </p:sp>
    </p:spTree>
    <p:extLst>
      <p:ext uri="{BB962C8B-B14F-4D97-AF65-F5344CB8AC3E}">
        <p14:creationId xmlns:p14="http://schemas.microsoft.com/office/powerpoint/2010/main" val="1734586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:22</a:t>
            </a:r>
            <a:endParaRPr lang="en-US" b="0" dirty="0" smtClean="0"/>
          </a:p>
          <a:p>
            <a:endParaRPr lang="en-US" b="0" dirty="0" smtClean="0"/>
          </a:p>
          <a:p>
            <a:r>
              <a:rPr lang="en-US" b="0" dirty="0" smtClean="0"/>
              <a:t>Summarize the content of the slide.</a:t>
            </a:r>
            <a:endParaRPr lang="en-US" b="1" dirty="0"/>
          </a:p>
        </p:txBody>
      </p:sp>
      <p:sp>
        <p:nvSpPr>
          <p:cNvPr id="4" name="Slide Number Placeholder 3"/>
          <p:cNvSpPr>
            <a:spLocks noGrp="1"/>
          </p:cNvSpPr>
          <p:nvPr>
            <p:ph type="sldNum" sz="quarter" idx="10"/>
          </p:nvPr>
        </p:nvSpPr>
        <p:spPr/>
        <p:txBody>
          <a:bodyPr/>
          <a:lstStyle/>
          <a:p>
            <a:fld id="{30196A5C-3ECF-4A0D-98FC-18D5D430E66A}" type="slidenum">
              <a:rPr lang="en-US" smtClean="0"/>
              <a:t>19</a:t>
            </a:fld>
            <a:endParaRPr lang="en-US"/>
          </a:p>
        </p:txBody>
      </p:sp>
    </p:spTree>
    <p:extLst>
      <p:ext uri="{BB962C8B-B14F-4D97-AF65-F5344CB8AC3E}">
        <p14:creationId xmlns:p14="http://schemas.microsoft.com/office/powerpoint/2010/main" val="193786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14266">
              <a:defRPr/>
            </a:pPr>
            <a:r>
              <a:rPr lang="en-US" b="1" baseline="0" dirty="0" smtClean="0"/>
              <a:t>:02</a:t>
            </a:r>
          </a:p>
          <a:p>
            <a:pPr algn="just" defTabSz="914266">
              <a:defRPr/>
            </a:pPr>
            <a:endParaRPr lang="en-US" b="0" baseline="0" dirty="0" smtClean="0"/>
          </a:p>
          <a:p>
            <a:pPr algn="just" defTabSz="914266">
              <a:defRPr/>
            </a:pPr>
            <a:r>
              <a:rPr lang="en-US" b="0" baseline="0" dirty="0" smtClean="0"/>
              <a:t>This program is focused on providing an overview of incivility within the profession, placing civility within its proper historical context, and finally, using hypothetical scenarios to address issues of incivility that might actually arise in practice. These learning objectives summarize the three-part objective of this program.</a:t>
            </a:r>
          </a:p>
          <a:p>
            <a:pPr algn="just" defTabSz="914266">
              <a:defRPr/>
            </a:pPr>
            <a:endParaRPr lang="en-US" b="0" baseline="0" dirty="0" smtClean="0"/>
          </a:p>
          <a:p>
            <a:pPr algn="just" defTabSz="914266">
              <a:defRPr/>
            </a:pPr>
            <a:r>
              <a:rPr lang="en-US" b="0" baseline="0" dirty="0" smtClean="0"/>
              <a:t>The learning objectives are essential both to obtain CLE credit, and also to offer your audience a guidepost for what you, and they, need to achieve by the end of the program. You would like to be able to return to this slide at the end of the program and conclude that you were able to achieve all of your learning objectives.</a:t>
            </a:r>
          </a:p>
          <a:p>
            <a:pPr algn="just" defTabSz="914266">
              <a:defRPr/>
            </a:pPr>
            <a:endParaRPr lang="en-US" b="0" baseline="0" dirty="0" smtClean="0"/>
          </a:p>
          <a:p>
            <a:pPr algn="just" defTabSz="914266">
              <a:defRPr/>
            </a:pPr>
            <a:r>
              <a:rPr lang="en-US" b="0" baseline="0" dirty="0" smtClean="0"/>
              <a:t>Finally, the Sample Dialogue below mentions the interactivity component of this program. We encourage you to highlight that so that your participants are aware of your expectations from the outset.</a:t>
            </a:r>
          </a:p>
          <a:p>
            <a:pPr algn="just" defTabSz="914266">
              <a:defRPr/>
            </a:pPr>
            <a:endParaRPr lang="en-US" b="0" baseline="0" dirty="0" smtClean="0"/>
          </a:p>
          <a:p>
            <a:pPr algn="just" defTabSz="914266">
              <a:defRPr/>
            </a:pPr>
            <a:r>
              <a:rPr lang="en-US" b="0" i="0" u="sng" baseline="0" dirty="0" smtClean="0"/>
              <a:t>Sample Dialogue </a:t>
            </a:r>
          </a:p>
          <a:p>
            <a:pPr algn="just" defTabSz="914266">
              <a:defRPr/>
            </a:pPr>
            <a:endParaRPr lang="en-US" b="0" baseline="0" dirty="0" smtClean="0"/>
          </a:p>
          <a:p>
            <a:pPr algn="just" defTabSz="914266">
              <a:defRPr/>
            </a:pPr>
            <a:r>
              <a:rPr lang="en-US" b="0" i="1" baseline="0" dirty="0" smtClean="0"/>
              <a:t>First, I will discuss how the general public and practicing attorneys view incivility.  Then I will begin the dialogue on the civility solution – how a historical understanding of civility can help us better tackle the incivility problems today.  Finally, if time allows, in the context of some fact scenarios, we’ll all discuss practical and ethical tools to defuse highly charged situations using some litigation-based hypothetical scenarios. This is an interactive program. I hope that you will feel comfortable and engaged enough to ask me questions and open discussions with each other.</a:t>
            </a:r>
          </a:p>
          <a:p>
            <a:pPr algn="just"/>
            <a:endParaRPr lang="en-US" dirty="0"/>
          </a:p>
        </p:txBody>
      </p:sp>
      <p:sp>
        <p:nvSpPr>
          <p:cNvPr id="4" name="Slide Number Placeholder 3"/>
          <p:cNvSpPr>
            <a:spLocks noGrp="1"/>
          </p:cNvSpPr>
          <p:nvPr>
            <p:ph type="sldNum" sz="quarter" idx="10"/>
          </p:nvPr>
        </p:nvSpPr>
        <p:spPr/>
        <p:txBody>
          <a:bodyPr/>
          <a:lstStyle/>
          <a:p>
            <a:fld id="{30196A5C-3ECF-4A0D-98FC-18D5D430E66A}" type="slidenum">
              <a:rPr lang="en-US" smtClean="0"/>
              <a:t>2</a:t>
            </a:fld>
            <a:endParaRPr lang="en-US"/>
          </a:p>
        </p:txBody>
      </p:sp>
    </p:spTree>
    <p:extLst>
      <p:ext uri="{BB962C8B-B14F-4D97-AF65-F5344CB8AC3E}">
        <p14:creationId xmlns:p14="http://schemas.microsoft.com/office/powerpoint/2010/main" val="3892373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:23</a:t>
            </a:r>
            <a:endParaRPr lang="en-US" b="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Summarize the content of the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30196A5C-3ECF-4A0D-98FC-18D5D430E66A}" type="slidenum">
              <a:rPr lang="en-US" smtClean="0"/>
              <a:t>20</a:t>
            </a:fld>
            <a:endParaRPr lang="en-US"/>
          </a:p>
        </p:txBody>
      </p:sp>
    </p:spTree>
    <p:extLst>
      <p:ext uri="{BB962C8B-B14F-4D97-AF65-F5344CB8AC3E}">
        <p14:creationId xmlns:p14="http://schemas.microsoft.com/office/powerpoint/2010/main" val="2553008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:24</a:t>
            </a: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Summarize the content of the slide.</a:t>
            </a:r>
            <a:endParaRPr lang="en-US" b="1" dirty="0" smtClean="0"/>
          </a:p>
          <a:p>
            <a:endParaRPr lang="en-US" b="1" dirty="0" smtClean="0"/>
          </a:p>
        </p:txBody>
      </p:sp>
      <p:sp>
        <p:nvSpPr>
          <p:cNvPr id="4" name="Slide Number Placeholder 3"/>
          <p:cNvSpPr>
            <a:spLocks noGrp="1"/>
          </p:cNvSpPr>
          <p:nvPr>
            <p:ph type="sldNum" sz="quarter" idx="10"/>
          </p:nvPr>
        </p:nvSpPr>
        <p:spPr/>
        <p:txBody>
          <a:bodyPr/>
          <a:lstStyle/>
          <a:p>
            <a:fld id="{30196A5C-3ECF-4A0D-98FC-18D5D430E66A}" type="slidenum">
              <a:rPr lang="en-US" smtClean="0"/>
              <a:t>21</a:t>
            </a:fld>
            <a:endParaRPr lang="en-US"/>
          </a:p>
        </p:txBody>
      </p:sp>
    </p:spTree>
    <p:extLst>
      <p:ext uri="{BB962C8B-B14F-4D97-AF65-F5344CB8AC3E}">
        <p14:creationId xmlns:p14="http://schemas.microsoft.com/office/powerpoint/2010/main" val="3557407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414629" eaLnBrk="0" fontAlgn="base" hangingPunct="0">
              <a:buClr>
                <a:srgbClr val="000000"/>
              </a:buClr>
              <a:buSzPct val="100000"/>
              <a:defRPr/>
            </a:pPr>
            <a:r>
              <a:rPr lang="en-US" b="1" dirty="0" smtClean="0">
                <a:latin typeface="+mn-lt"/>
                <a:cs typeface="Times New Roman" pitchFamily="18" charset="0"/>
              </a:rPr>
              <a:t>:25</a:t>
            </a:r>
          </a:p>
          <a:p>
            <a:pPr algn="just" defTabSz="414629" eaLnBrk="0" fontAlgn="base" hangingPunct="0">
              <a:buClr>
                <a:srgbClr val="000000"/>
              </a:buClr>
              <a:buSzPct val="100000"/>
              <a:defRPr/>
            </a:pPr>
            <a:endParaRPr lang="en-US" dirty="0" smtClean="0">
              <a:latin typeface="+mn-lt"/>
              <a:cs typeface="Times New Roman" pitchFamily="18" charset="0"/>
            </a:endParaRPr>
          </a:p>
          <a:p>
            <a:pPr algn="just" defTabSz="414629" eaLnBrk="0" fontAlgn="base" hangingPunct="0">
              <a:buClr>
                <a:srgbClr val="000000"/>
              </a:buClr>
              <a:buSzPct val="100000"/>
              <a:defRPr/>
            </a:pPr>
            <a:r>
              <a:rPr lang="en-US" dirty="0" smtClean="0">
                <a:latin typeface="+mn-lt"/>
                <a:cs typeface="Times New Roman" pitchFamily="18" charset="0"/>
              </a:rPr>
              <a:t>Allow approximately</a:t>
            </a:r>
            <a:r>
              <a:rPr lang="en-US" baseline="0" dirty="0" smtClean="0">
                <a:latin typeface="+mn-lt"/>
                <a:cs typeface="Times New Roman" pitchFamily="18" charset="0"/>
              </a:rPr>
              <a:t> 5 minutes for discussion and reporting out. Ask participants to discuss with a partner and then ask for a few people from around the room to report  the essence of the discussion. Alternatively, if the room is divided into round tables, ask one person from each table to report out. If the room is spread out with audience in chairs, take a poll of the room to see who chose what answers, then ask for volunteers to share their answers. </a:t>
            </a:r>
            <a:endParaRPr lang="en-US" dirty="0" smtClean="0">
              <a:latin typeface="+mn-lt"/>
              <a:cs typeface="Times New Roman" pitchFamily="18" charset="0"/>
            </a:endParaRPr>
          </a:p>
          <a:p>
            <a:pPr algn="just" defTabSz="414629" eaLnBrk="0" fontAlgn="base" hangingPunct="0">
              <a:buClr>
                <a:srgbClr val="000000"/>
              </a:buClr>
              <a:buSzPct val="100000"/>
              <a:defRPr/>
            </a:pPr>
            <a:endParaRPr lang="en-US" dirty="0" smtClean="0">
              <a:latin typeface="+mn-lt"/>
              <a:cs typeface="Times New Roman" pitchFamily="18" charset="0"/>
            </a:endParaRPr>
          </a:p>
          <a:p>
            <a:pPr algn="just" defTabSz="414629" eaLnBrk="0" fontAlgn="base" hangingPunct="0">
              <a:buClr>
                <a:srgbClr val="000000"/>
              </a:buClr>
              <a:buSzPct val="100000"/>
              <a:defRPr/>
            </a:pPr>
            <a:r>
              <a:rPr lang="en-US" u="sng" dirty="0" smtClean="0">
                <a:latin typeface="+mn-lt"/>
                <a:cs typeface="Times New Roman" pitchFamily="18" charset="0"/>
              </a:rPr>
              <a:t>Sample</a:t>
            </a:r>
            <a:r>
              <a:rPr lang="en-US" u="sng" baseline="0" dirty="0" smtClean="0">
                <a:latin typeface="+mn-lt"/>
                <a:cs typeface="Times New Roman" pitchFamily="18" charset="0"/>
              </a:rPr>
              <a:t> Dialogue</a:t>
            </a:r>
            <a:endParaRPr lang="en-US" u="sng" dirty="0" smtClean="0">
              <a:latin typeface="+mn-lt"/>
              <a:cs typeface="Times New Roman" pitchFamily="18" charset="0"/>
            </a:endParaRPr>
          </a:p>
          <a:p>
            <a:pPr algn="just" defTabSz="414629" eaLnBrk="0" fontAlgn="base" hangingPunct="0">
              <a:buClr>
                <a:srgbClr val="000000"/>
              </a:buClr>
              <a:buSzPct val="100000"/>
              <a:defRPr/>
            </a:pPr>
            <a:endParaRPr lang="en-US" dirty="0" smtClean="0">
              <a:latin typeface="+mn-lt"/>
              <a:cs typeface="Times New Roman" pitchFamily="18" charset="0"/>
            </a:endParaRPr>
          </a:p>
          <a:p>
            <a:pPr algn="just" defTabSz="414629" eaLnBrk="0" fontAlgn="base" hangingPunct="0">
              <a:buClr>
                <a:srgbClr val="000000"/>
              </a:buClr>
              <a:buSzPct val="100000"/>
              <a:defRPr/>
            </a:pPr>
            <a:r>
              <a:rPr lang="en-US" i="1" dirty="0" smtClean="0">
                <a:latin typeface="+mn-lt"/>
                <a:cs typeface="Times New Roman" pitchFamily="18" charset="0"/>
              </a:rPr>
              <a:t>The only</a:t>
            </a:r>
            <a:r>
              <a:rPr lang="en-US" i="1" baseline="0" dirty="0" smtClean="0">
                <a:latin typeface="+mn-lt"/>
                <a:cs typeface="Times New Roman" pitchFamily="18" charset="0"/>
              </a:rPr>
              <a:t> action required to be taken under the Rules is to notify opposing counsel. </a:t>
            </a:r>
            <a:r>
              <a:rPr lang="en-US" i="1" dirty="0" smtClean="0">
                <a:latin typeface="+mn-lt"/>
                <a:cs typeface="Times New Roman" pitchFamily="18" charset="0"/>
              </a:rPr>
              <a:t>RPC </a:t>
            </a:r>
            <a:r>
              <a:rPr lang="en-US" i="1" dirty="0">
                <a:latin typeface="+mn-lt"/>
                <a:cs typeface="Times New Roman" pitchFamily="18" charset="0"/>
              </a:rPr>
              <a:t>4.4(b) states: </a:t>
            </a:r>
            <a:r>
              <a:rPr lang="en-US" i="1" dirty="0" smtClean="0">
                <a:latin typeface="+mn-lt"/>
                <a:cs typeface="Times New Roman" pitchFamily="18" charset="0"/>
              </a:rPr>
              <a:t>“A lawyer who receives a document or electronically stored information relating to the representation of the lawyer’s client and knows that the document or electronically stored information was inadvertently sent shall promptly notify the sender.”  </a:t>
            </a:r>
            <a:r>
              <a:rPr lang="en-US" i="1" dirty="0">
                <a:latin typeface="+mn-lt"/>
                <a:cs typeface="Times New Roman" pitchFamily="18" charset="0"/>
              </a:rPr>
              <a:t>The Comment to the Rule explains that “document” includes e-mail or other electronic modes of transmission subject to being read or put into readable form.  The Comment to Rule 4.4 goes on to state: “Whether the lawyer is required to take additional steps, such as returning the original document, is a matter of law beyond the scope of these Rules, as is the question of whether the privileged status of a document has been waived.” </a:t>
            </a:r>
            <a:r>
              <a:rPr lang="en-US" i="1" dirty="0" smtClean="0">
                <a:latin typeface="+mn-lt"/>
                <a:cs typeface="Times New Roman" pitchFamily="18" charset="0"/>
              </a:rPr>
              <a:t>Questions to ask – w</a:t>
            </a:r>
            <a:r>
              <a:rPr lang="en-US" i="1" dirty="0" smtClean="0">
                <a:latin typeface="+mn-lt"/>
              </a:rPr>
              <a:t>hat </a:t>
            </a:r>
            <a:r>
              <a:rPr lang="en-US" i="1" dirty="0">
                <a:latin typeface="+mn-lt"/>
              </a:rPr>
              <a:t>is your prior relationship with counsel?  What’s your future relationship with counsel?  How will this </a:t>
            </a:r>
            <a:r>
              <a:rPr lang="en-US" i="1" dirty="0">
                <a:latin typeface="+mn-lt"/>
                <a:cs typeface="Times New Roman" pitchFamily="18" charset="0"/>
              </a:rPr>
              <a:t>impact the litigation?  What would your client expect?  Are these relevant considerations?</a:t>
            </a:r>
            <a:endParaRPr lang="en-US" b="1" i="1" baseline="0" dirty="0" smtClean="0">
              <a:latin typeface="+mn-lt"/>
              <a:cs typeface="Times New Roman" pitchFamily="18" charset="0"/>
            </a:endParaRPr>
          </a:p>
          <a:p>
            <a:pPr algn="just" defTabSz="414629">
              <a:defRPr/>
            </a:pPr>
            <a:endParaRPr lang="en-US" b="1" dirty="0" smtClean="0">
              <a:latin typeface="+mn-lt"/>
            </a:endParaRPr>
          </a:p>
          <a:p>
            <a:pPr algn="just"/>
            <a:endParaRPr lang="en-US" dirty="0">
              <a:latin typeface="+mn-lt"/>
            </a:endParaRPr>
          </a:p>
        </p:txBody>
      </p:sp>
      <p:sp>
        <p:nvSpPr>
          <p:cNvPr id="4" name="Slide Number Placeholder 3"/>
          <p:cNvSpPr>
            <a:spLocks noGrp="1"/>
          </p:cNvSpPr>
          <p:nvPr>
            <p:ph type="sldNum" sz="quarter" idx="10"/>
          </p:nvPr>
        </p:nvSpPr>
        <p:spPr/>
        <p:txBody>
          <a:bodyPr/>
          <a:lstStyle/>
          <a:p>
            <a:fld id="{30196A5C-3ECF-4A0D-98FC-18D5D430E66A}" type="slidenum">
              <a:rPr lang="en-US" smtClean="0"/>
              <a:t>22</a:t>
            </a:fld>
            <a:endParaRPr lang="en-US"/>
          </a:p>
        </p:txBody>
      </p:sp>
    </p:spTree>
    <p:extLst>
      <p:ext uri="{BB962C8B-B14F-4D97-AF65-F5344CB8AC3E}">
        <p14:creationId xmlns:p14="http://schemas.microsoft.com/office/powerpoint/2010/main" val="2814411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414629" eaLnBrk="0" fontAlgn="base" hangingPunct="0">
              <a:buClr>
                <a:srgbClr val="000000"/>
              </a:buClr>
              <a:buSzPct val="100000"/>
              <a:defRPr/>
            </a:pPr>
            <a:r>
              <a:rPr lang="en-US" b="1" dirty="0" smtClean="0">
                <a:latin typeface="+mn-lt"/>
                <a:cs typeface="Times New Roman" pitchFamily="18" charset="0"/>
              </a:rPr>
              <a:t>:30</a:t>
            </a:r>
          </a:p>
          <a:p>
            <a:pPr algn="just" defTabSz="414629" eaLnBrk="0" fontAlgn="base" hangingPunct="0">
              <a:buClr>
                <a:srgbClr val="000000"/>
              </a:buClr>
              <a:buSzPct val="100000"/>
              <a:defRPr/>
            </a:pPr>
            <a:endParaRPr lang="en-US" dirty="0" smtClean="0">
              <a:latin typeface="+mn-lt"/>
              <a:cs typeface="Times New Roman" pitchFamily="18" charset="0"/>
            </a:endParaRPr>
          </a:p>
          <a:p>
            <a:pPr algn="just" defTabSz="414629" eaLnBrk="0" fontAlgn="base" hangingPunct="0">
              <a:buClr>
                <a:srgbClr val="000000"/>
              </a:buClr>
              <a:buSzPct val="100000"/>
              <a:defRPr/>
            </a:pPr>
            <a:r>
              <a:rPr lang="en-US" dirty="0" smtClean="0">
                <a:latin typeface="+mn-lt"/>
                <a:cs typeface="Times New Roman" pitchFamily="18" charset="0"/>
              </a:rPr>
              <a:t>Allow approximately</a:t>
            </a:r>
            <a:r>
              <a:rPr lang="en-US" baseline="0" dirty="0" smtClean="0">
                <a:latin typeface="+mn-lt"/>
                <a:cs typeface="Times New Roman" pitchFamily="18" charset="0"/>
              </a:rPr>
              <a:t> 5 minutes for discussion and reporting out. Ask participants to discuss with a partner and then ask for a few people from around the room to report  the essence of the discussion. Alternatively, if the room is divided into round tables, ask one person from each table to report out. If the room is spread out with audience in chairs, take a poll of the room to see who chose what answers, then ask for volunteers to share their answers. </a:t>
            </a:r>
            <a:endParaRPr lang="en-US" dirty="0" smtClean="0">
              <a:latin typeface="+mn-lt"/>
              <a:cs typeface="Times New Roman" pitchFamily="18" charset="0"/>
            </a:endParaRPr>
          </a:p>
          <a:p>
            <a:pPr algn="just" defTabSz="414629" eaLnBrk="0" fontAlgn="base" hangingPunct="0">
              <a:buClr>
                <a:srgbClr val="000000"/>
              </a:buClr>
              <a:buSzPct val="100000"/>
              <a:defRPr/>
            </a:pPr>
            <a:endParaRPr lang="en-US" dirty="0" smtClean="0">
              <a:latin typeface="+mn-lt"/>
              <a:cs typeface="Times New Roman" pitchFamily="18" charset="0"/>
            </a:endParaRPr>
          </a:p>
          <a:p>
            <a:pPr algn="just" defTabSz="414629" eaLnBrk="0" fontAlgn="base" hangingPunct="0">
              <a:buClr>
                <a:srgbClr val="000000"/>
              </a:buClr>
              <a:buSzPct val="100000"/>
              <a:defRPr/>
            </a:pPr>
            <a:r>
              <a:rPr lang="en-US" i="0" baseline="0" dirty="0" smtClean="0">
                <a:latin typeface="+mn-lt"/>
              </a:rPr>
              <a:t>This question does not have a Sample Answer and fully depends on the facilitator’s perspective and experience. Please incorporate other comments in the room into your remarks.</a:t>
            </a:r>
            <a:endParaRPr lang="en-US" b="0" i="0" baseline="0" dirty="0" smtClean="0">
              <a:latin typeface="+mn-lt"/>
            </a:endParaRPr>
          </a:p>
          <a:p>
            <a:pPr algn="just" defTabSz="414629">
              <a:defRPr/>
            </a:pPr>
            <a:endParaRPr lang="en-US" dirty="0" smtClean="0">
              <a:latin typeface="+mn-lt"/>
            </a:endParaRPr>
          </a:p>
          <a:p>
            <a:pPr algn="just"/>
            <a:endParaRPr lang="en-US" dirty="0">
              <a:latin typeface="+mn-lt"/>
            </a:endParaRPr>
          </a:p>
        </p:txBody>
      </p:sp>
      <p:sp>
        <p:nvSpPr>
          <p:cNvPr id="4" name="Slide Number Placeholder 3"/>
          <p:cNvSpPr>
            <a:spLocks noGrp="1"/>
          </p:cNvSpPr>
          <p:nvPr>
            <p:ph type="sldNum" sz="quarter" idx="10"/>
          </p:nvPr>
        </p:nvSpPr>
        <p:spPr/>
        <p:txBody>
          <a:bodyPr/>
          <a:lstStyle/>
          <a:p>
            <a:fld id="{30196A5C-3ECF-4A0D-98FC-18D5D430E66A}" type="slidenum">
              <a:rPr lang="en-US" smtClean="0"/>
              <a:t>23</a:t>
            </a:fld>
            <a:endParaRPr lang="en-US"/>
          </a:p>
        </p:txBody>
      </p:sp>
    </p:spTree>
    <p:extLst>
      <p:ext uri="{BB962C8B-B14F-4D97-AF65-F5344CB8AC3E}">
        <p14:creationId xmlns:p14="http://schemas.microsoft.com/office/powerpoint/2010/main" val="4058205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:37</a:t>
            </a:r>
          </a:p>
          <a:p>
            <a:endParaRPr lang="en-US" b="1" dirty="0" smtClean="0"/>
          </a:p>
          <a:p>
            <a:r>
              <a:rPr lang="en-US" b="0" dirty="0" smtClean="0"/>
              <a:t>Summarize the content of the slide.</a:t>
            </a:r>
            <a:endParaRPr lang="en-US" b="1" dirty="0"/>
          </a:p>
        </p:txBody>
      </p:sp>
      <p:sp>
        <p:nvSpPr>
          <p:cNvPr id="4" name="Slide Number Placeholder 3"/>
          <p:cNvSpPr>
            <a:spLocks noGrp="1"/>
          </p:cNvSpPr>
          <p:nvPr>
            <p:ph type="sldNum" sz="quarter" idx="10"/>
          </p:nvPr>
        </p:nvSpPr>
        <p:spPr/>
        <p:txBody>
          <a:bodyPr/>
          <a:lstStyle/>
          <a:p>
            <a:fld id="{30196A5C-3ECF-4A0D-98FC-18D5D430E66A}" type="slidenum">
              <a:rPr lang="en-US" smtClean="0"/>
              <a:t>24</a:t>
            </a:fld>
            <a:endParaRPr lang="en-US"/>
          </a:p>
        </p:txBody>
      </p:sp>
    </p:spTree>
    <p:extLst>
      <p:ext uri="{BB962C8B-B14F-4D97-AF65-F5344CB8AC3E}">
        <p14:creationId xmlns:p14="http://schemas.microsoft.com/office/powerpoint/2010/main" val="3485513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414629" eaLnBrk="0" fontAlgn="base" hangingPunct="0">
              <a:buClr>
                <a:srgbClr val="000000"/>
              </a:buClr>
              <a:buSzPct val="100000"/>
              <a:defRPr/>
            </a:pPr>
            <a:r>
              <a:rPr lang="en-US" b="1" dirty="0" smtClean="0">
                <a:latin typeface="+mn-lt"/>
                <a:cs typeface="Times New Roman" pitchFamily="18" charset="0"/>
              </a:rPr>
              <a:t>:38</a:t>
            </a:r>
          </a:p>
          <a:p>
            <a:pPr algn="just" defTabSz="414629" eaLnBrk="0" fontAlgn="base" hangingPunct="0">
              <a:buClr>
                <a:srgbClr val="000000"/>
              </a:buClr>
              <a:buSzPct val="100000"/>
              <a:defRPr/>
            </a:pPr>
            <a:endParaRPr lang="en-US" dirty="0" smtClean="0">
              <a:latin typeface="+mn-lt"/>
              <a:cs typeface="Times New Roman" pitchFamily="18" charset="0"/>
            </a:endParaRPr>
          </a:p>
          <a:p>
            <a:pPr algn="just" defTabSz="414629" eaLnBrk="0" fontAlgn="base" hangingPunct="0">
              <a:buClr>
                <a:srgbClr val="000000"/>
              </a:buClr>
              <a:buSzPct val="100000"/>
              <a:defRPr/>
            </a:pPr>
            <a:r>
              <a:rPr lang="en-US" dirty="0" smtClean="0">
                <a:latin typeface="+mn-lt"/>
                <a:cs typeface="Times New Roman" pitchFamily="18" charset="0"/>
              </a:rPr>
              <a:t>Allow approximately</a:t>
            </a:r>
            <a:r>
              <a:rPr lang="en-US" baseline="0" dirty="0" smtClean="0">
                <a:latin typeface="+mn-lt"/>
                <a:cs typeface="Times New Roman" pitchFamily="18" charset="0"/>
              </a:rPr>
              <a:t> 5 minutes for discussion and reporting out. Ask participants to discuss with a partner and then ask for a few people from around the room to report  the essence of the discussion. Alternatively, if the room is divided into round tables, ask one person from each table to report out. If the room is spread out with audience in chairs, take a poll of the room to see who chose what answers, then ask for volunteers to share their answers. </a:t>
            </a:r>
          </a:p>
          <a:p>
            <a:pPr algn="just" defTabSz="414629" eaLnBrk="0" fontAlgn="base" hangingPunct="0">
              <a:buClr>
                <a:srgbClr val="000000"/>
              </a:buClr>
              <a:buSzPct val="100000"/>
              <a:defRPr/>
            </a:pPr>
            <a:endParaRPr lang="en-US" baseline="0" dirty="0" smtClean="0">
              <a:latin typeface="+mn-lt"/>
              <a:cs typeface="Times New Roman" pitchFamily="18" charset="0"/>
            </a:endParaRPr>
          </a:p>
          <a:p>
            <a:pPr algn="just" defTabSz="414629" eaLnBrk="0" fontAlgn="base" hangingPunct="0">
              <a:buClr>
                <a:srgbClr val="000000"/>
              </a:buClr>
              <a:buSzPct val="100000"/>
              <a:defRPr/>
            </a:pPr>
            <a:r>
              <a:rPr lang="en-US" i="0" u="sng" baseline="0" dirty="0" smtClean="0">
                <a:latin typeface="+mn-lt"/>
                <a:cs typeface="Times New Roman" pitchFamily="18" charset="0"/>
              </a:rPr>
              <a:t>Sample Dialogue</a:t>
            </a:r>
          </a:p>
          <a:p>
            <a:pPr algn="just" defTabSz="414629" eaLnBrk="0" fontAlgn="base" hangingPunct="0">
              <a:buClr>
                <a:srgbClr val="000000"/>
              </a:buClr>
              <a:buSzPct val="100000"/>
              <a:defRPr/>
            </a:pPr>
            <a:endParaRPr lang="en-US" i="0" u="sng" baseline="0" dirty="0" smtClean="0">
              <a:latin typeface="+mn-lt"/>
              <a:cs typeface="Times New Roman" pitchFamily="18" charset="0"/>
            </a:endParaRPr>
          </a:p>
          <a:p>
            <a:pPr algn="just" defTabSz="414629" eaLnBrk="0" fontAlgn="base" hangingPunct="0">
              <a:buClr>
                <a:srgbClr val="000000"/>
              </a:buClr>
              <a:buSzPct val="100000"/>
              <a:defRPr/>
            </a:pPr>
            <a:r>
              <a:rPr lang="en-US" i="1" u="none" baseline="0" dirty="0" smtClean="0">
                <a:latin typeface="+mn-lt"/>
                <a:cs typeface="Times New Roman" pitchFamily="18" charset="0"/>
              </a:rPr>
              <a:t>First of all, remember Rule 8.4: </a:t>
            </a:r>
            <a:r>
              <a:rPr lang="en-US" i="1" baseline="0" dirty="0" smtClean="0">
                <a:latin typeface="+mn-lt"/>
              </a:rPr>
              <a:t>“</a:t>
            </a:r>
            <a:r>
              <a:rPr lang="en-US" i="1" dirty="0" smtClean="0">
                <a:solidFill>
                  <a:srgbClr val="000000"/>
                </a:solidFill>
                <a:latin typeface="+mn-lt"/>
              </a:rPr>
              <a:t>It is professional misconduct for a lawyer to: (a) violate or attempt to violate the Rules of Professional Conduct, knowingly assist or induce another to do so, or do so through the acts of another.” </a:t>
            </a:r>
          </a:p>
          <a:p>
            <a:pPr algn="just" defTabSz="414629" eaLnBrk="0" fontAlgn="base" hangingPunct="0">
              <a:buClr>
                <a:srgbClr val="000000"/>
              </a:buClr>
              <a:buSzPct val="100000"/>
              <a:defRPr/>
            </a:pPr>
            <a:endParaRPr lang="en-US" i="1" dirty="0" smtClean="0">
              <a:solidFill>
                <a:srgbClr val="000000"/>
              </a:solidFill>
              <a:latin typeface="+mn-lt"/>
            </a:endParaRPr>
          </a:p>
          <a:p>
            <a:pPr algn="just" defTabSz="414629" eaLnBrk="0" fontAlgn="base" hangingPunct="0">
              <a:buClr>
                <a:srgbClr val="000000"/>
              </a:buClr>
              <a:buSzPct val="100000"/>
              <a:defRPr/>
            </a:pPr>
            <a:r>
              <a:rPr lang="en-US" i="1" dirty="0" smtClean="0">
                <a:solidFill>
                  <a:srgbClr val="000000"/>
                </a:solidFill>
                <a:latin typeface="+mn-lt"/>
              </a:rPr>
              <a:t>For A., t</a:t>
            </a:r>
            <a:r>
              <a:rPr lang="en-US" i="1" dirty="0" smtClean="0">
                <a:latin typeface="+mn-lt"/>
              </a:rPr>
              <a:t>he</a:t>
            </a:r>
            <a:r>
              <a:rPr lang="en-US" i="1" baseline="0" dirty="0" smtClean="0">
                <a:latin typeface="+mn-lt"/>
              </a:rPr>
              <a:t> Nanny does not appear to be represented by counsel therefore Rule 4.2 would not apply (“</a:t>
            </a:r>
            <a:r>
              <a:rPr lang="en-US" i="1" dirty="0">
                <a:solidFill>
                  <a:srgbClr val="000000"/>
                </a:solidFill>
                <a:latin typeface="+mn-lt"/>
              </a:rPr>
              <a:t>In representing a client, a lawyer shall not communicate about the subject of the representation with a person the lawyer knows to be represented by another lawyer in the matter, unless the lawyer has the consent of the other lawyer or is authorized to do so by law or a court order.”) Jimmy could </a:t>
            </a:r>
            <a:r>
              <a:rPr lang="en-US" i="1" baseline="0" dirty="0" smtClean="0">
                <a:latin typeface="+mn-lt"/>
              </a:rPr>
              <a:t>contact the Nanny via Facebook.  However, if he does, he can’t misrepresent and mislead pursuant to Rule 4.1 (“</a:t>
            </a:r>
            <a:r>
              <a:rPr lang="en-US" i="1" dirty="0">
                <a:solidFill>
                  <a:srgbClr val="000000"/>
                </a:solidFill>
                <a:latin typeface="+mn-lt"/>
              </a:rPr>
              <a:t>In the course of representing a client a lawyer shall not knowingly:  (a) make a false statement of material fact or law to a third person; or (b) fail to disclose a material fact when disclosure is necessary to avoid assisting a criminal or fraudulent act by a client, unless disclosure is prohibited by Rule 1.6.”)  </a:t>
            </a:r>
            <a:endParaRPr lang="en-US" i="1" baseline="0" dirty="0" smtClean="0">
              <a:latin typeface="+mn-lt"/>
            </a:endParaRPr>
          </a:p>
          <a:p>
            <a:pPr algn="just" defTabSz="414629">
              <a:defRPr/>
            </a:pPr>
            <a:endParaRPr lang="en-US" i="1" baseline="0" dirty="0" smtClean="0">
              <a:latin typeface="+mn-lt"/>
            </a:endParaRPr>
          </a:p>
          <a:p>
            <a:pPr algn="just"/>
            <a:r>
              <a:rPr lang="en-US" i="1" baseline="0" dirty="0" smtClean="0">
                <a:latin typeface="+mn-lt"/>
              </a:rPr>
              <a:t>For B. and C., again under Rule 8.4, “</a:t>
            </a:r>
            <a:r>
              <a:rPr lang="en-US" i="1" dirty="0">
                <a:solidFill>
                  <a:srgbClr val="000000"/>
                </a:solidFill>
                <a:latin typeface="+mn-lt"/>
              </a:rPr>
              <a:t>It is professional misconduct for a lawyer to: (a) violate or attempt to violate the Rules of Professional Conduct, knowingly assist or induce another to do so, or do so through the acts of another.” </a:t>
            </a:r>
            <a:r>
              <a:rPr lang="en-US" i="1" dirty="0" smtClean="0">
                <a:solidFill>
                  <a:srgbClr val="000000"/>
                </a:solidFill>
                <a:latin typeface="+mn-lt"/>
              </a:rPr>
              <a:t>Jimmy’s </a:t>
            </a:r>
            <a:r>
              <a:rPr lang="en-US" i="1" dirty="0">
                <a:solidFill>
                  <a:srgbClr val="000000"/>
                </a:solidFill>
                <a:latin typeface="+mn-lt"/>
              </a:rPr>
              <a:t>secretary could contact the Nanny through Facebook but she cannot misrepresent who she is. </a:t>
            </a:r>
            <a:r>
              <a:rPr lang="en-US" i="1" dirty="0" smtClean="0">
                <a:solidFill>
                  <a:srgbClr val="000000"/>
                </a:solidFill>
                <a:latin typeface="+mn-lt"/>
              </a:rPr>
              <a:t>Similarly,</a:t>
            </a:r>
            <a:r>
              <a:rPr lang="en-US" i="1" baseline="0" dirty="0" smtClean="0">
                <a:solidFill>
                  <a:srgbClr val="000000"/>
                </a:solidFill>
                <a:latin typeface="+mn-lt"/>
              </a:rPr>
              <a:t> if Jimmy can’t access the Nanny’s Facebook using the husband’s account, he can’t ask his client to do the same think either. </a:t>
            </a:r>
            <a:endParaRPr lang="en-US" i="1" dirty="0">
              <a:solidFill>
                <a:srgbClr val="000000"/>
              </a:solidFill>
              <a:latin typeface="+mn-lt"/>
            </a:endParaRPr>
          </a:p>
          <a:p>
            <a:pPr algn="just" defTabSz="414629" eaLnBrk="0" fontAlgn="base" hangingPunct="0">
              <a:buClr>
                <a:srgbClr val="000000"/>
              </a:buClr>
              <a:buSzPct val="100000"/>
              <a:defRPr/>
            </a:pPr>
            <a:endParaRPr lang="en-US" b="1" i="1" dirty="0" smtClean="0">
              <a:latin typeface="+mn-lt"/>
            </a:endParaRPr>
          </a:p>
          <a:p>
            <a:pPr algn="just" defTabSz="414629" eaLnBrk="0" fontAlgn="base" hangingPunct="0">
              <a:buClr>
                <a:srgbClr val="000000"/>
              </a:buClr>
              <a:buSzPct val="100000"/>
              <a:defRPr/>
            </a:pPr>
            <a:r>
              <a:rPr lang="en-US" i="1" dirty="0">
                <a:solidFill>
                  <a:srgbClr val="000000"/>
                </a:solidFill>
                <a:latin typeface="+mn-lt"/>
              </a:rPr>
              <a:t>The closest correct answer </a:t>
            </a:r>
            <a:r>
              <a:rPr lang="en-US" i="1" dirty="0" smtClean="0">
                <a:solidFill>
                  <a:srgbClr val="000000"/>
                </a:solidFill>
                <a:latin typeface="+mn-lt"/>
              </a:rPr>
              <a:t>therefore</a:t>
            </a:r>
            <a:r>
              <a:rPr lang="en-US" i="1" baseline="0" dirty="0" smtClean="0">
                <a:solidFill>
                  <a:srgbClr val="000000"/>
                </a:solidFill>
                <a:latin typeface="+mn-lt"/>
              </a:rPr>
              <a:t> </a:t>
            </a:r>
            <a:r>
              <a:rPr lang="en-US" i="1" dirty="0" smtClean="0">
                <a:solidFill>
                  <a:srgbClr val="000000"/>
                </a:solidFill>
                <a:latin typeface="+mn-lt"/>
              </a:rPr>
              <a:t>may </a:t>
            </a:r>
            <a:r>
              <a:rPr lang="en-US" i="1" dirty="0">
                <a:solidFill>
                  <a:srgbClr val="000000"/>
                </a:solidFill>
                <a:latin typeface="+mn-lt"/>
              </a:rPr>
              <a:t>be D</a:t>
            </a:r>
            <a:r>
              <a:rPr lang="en-US" i="1" dirty="0" smtClean="0">
                <a:solidFill>
                  <a:srgbClr val="000000"/>
                </a:solidFill>
                <a:latin typeface="+mn-lt"/>
              </a:rPr>
              <a:t>., none of the above. </a:t>
            </a:r>
            <a:endParaRPr lang="en-US" b="1" i="1" dirty="0" smtClean="0">
              <a:latin typeface="+mn-lt"/>
            </a:endParaRPr>
          </a:p>
          <a:p>
            <a:pPr algn="just"/>
            <a:endParaRPr lang="en-US" dirty="0">
              <a:latin typeface="+mn-lt"/>
            </a:endParaRPr>
          </a:p>
        </p:txBody>
      </p:sp>
      <p:sp>
        <p:nvSpPr>
          <p:cNvPr id="4" name="Slide Number Placeholder 3"/>
          <p:cNvSpPr>
            <a:spLocks noGrp="1"/>
          </p:cNvSpPr>
          <p:nvPr>
            <p:ph type="sldNum" sz="quarter" idx="10"/>
          </p:nvPr>
        </p:nvSpPr>
        <p:spPr/>
        <p:txBody>
          <a:bodyPr/>
          <a:lstStyle/>
          <a:p>
            <a:fld id="{30196A5C-3ECF-4A0D-98FC-18D5D430E66A}" type="slidenum">
              <a:rPr lang="en-US" smtClean="0"/>
              <a:t>25</a:t>
            </a:fld>
            <a:endParaRPr lang="en-US"/>
          </a:p>
        </p:txBody>
      </p:sp>
    </p:spTree>
    <p:extLst>
      <p:ext uri="{BB962C8B-B14F-4D97-AF65-F5344CB8AC3E}">
        <p14:creationId xmlns:p14="http://schemas.microsoft.com/office/powerpoint/2010/main" val="5081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414629" eaLnBrk="0" fontAlgn="base" hangingPunct="0">
              <a:buClr>
                <a:srgbClr val="000000"/>
              </a:buClr>
              <a:buSzPct val="100000"/>
              <a:defRPr/>
            </a:pPr>
            <a:r>
              <a:rPr lang="en-US" b="1" dirty="0" smtClean="0">
                <a:latin typeface="+mn-lt"/>
                <a:cs typeface="Times New Roman" pitchFamily="18" charset="0"/>
              </a:rPr>
              <a:t>:45</a:t>
            </a:r>
          </a:p>
          <a:p>
            <a:pPr algn="just" defTabSz="414629" eaLnBrk="0" fontAlgn="base" hangingPunct="0">
              <a:buClr>
                <a:srgbClr val="000000"/>
              </a:buClr>
              <a:buSzPct val="100000"/>
              <a:defRPr/>
            </a:pPr>
            <a:endParaRPr lang="en-US" dirty="0" smtClean="0">
              <a:latin typeface="+mn-lt"/>
              <a:cs typeface="Times New Roman" pitchFamily="18" charset="0"/>
            </a:endParaRPr>
          </a:p>
          <a:p>
            <a:pPr algn="just" defTabSz="414629" eaLnBrk="0" fontAlgn="base" hangingPunct="0">
              <a:buClr>
                <a:srgbClr val="000000"/>
              </a:buClr>
              <a:buSzPct val="100000"/>
              <a:defRPr/>
            </a:pPr>
            <a:r>
              <a:rPr lang="en-US" dirty="0" smtClean="0">
                <a:latin typeface="+mn-lt"/>
                <a:cs typeface="Times New Roman" pitchFamily="18" charset="0"/>
              </a:rPr>
              <a:t>Allow approximately</a:t>
            </a:r>
            <a:r>
              <a:rPr lang="en-US" baseline="0" dirty="0" smtClean="0">
                <a:latin typeface="+mn-lt"/>
                <a:cs typeface="Times New Roman" pitchFamily="18" charset="0"/>
              </a:rPr>
              <a:t> 5 minutes for discussion and reporting out. Ask participants to discuss with a partner and then ask for a few people from around the room to report  the essence of the discussion. Alternatively, if  the room is divided into round tables, ask one person from each table to report out. If the room is spread out with audience in chairs, take a poll of the room to see who chose what answers, then ask for volunteers to share their answers. </a:t>
            </a:r>
          </a:p>
          <a:p>
            <a:pPr algn="just" defTabSz="914266">
              <a:defRPr/>
            </a:pPr>
            <a:endParaRPr lang="en-US" b="0" i="0" baseline="0" dirty="0" smtClean="0">
              <a:latin typeface="+mn-lt"/>
            </a:endParaRPr>
          </a:p>
          <a:p>
            <a:pPr algn="just" defTabSz="914266">
              <a:defRPr/>
            </a:pPr>
            <a:r>
              <a:rPr lang="en-US" b="0" i="0" u="sng" baseline="0" dirty="0" smtClean="0">
                <a:latin typeface="+mn-lt"/>
              </a:rPr>
              <a:t>Sample Dialogue</a:t>
            </a:r>
            <a:endParaRPr lang="en-US" b="0" i="0" u="none" baseline="0" dirty="0" smtClean="0">
              <a:latin typeface="+mn-lt"/>
            </a:endParaRPr>
          </a:p>
          <a:p>
            <a:pPr algn="just" defTabSz="914266">
              <a:defRPr/>
            </a:pPr>
            <a:endParaRPr lang="en-US" b="0" i="0" u="none" baseline="0" dirty="0" smtClean="0">
              <a:latin typeface="+mn-lt"/>
            </a:endParaRPr>
          </a:p>
          <a:p>
            <a:pPr algn="just" defTabSz="914266">
              <a:defRPr/>
            </a:pPr>
            <a:r>
              <a:rPr lang="en-US" b="0" i="1" u="none" baseline="0" dirty="0" smtClean="0">
                <a:latin typeface="+mn-lt"/>
              </a:rPr>
              <a:t>The Rules of Professional Conduct expressly forbid A. (Rule 3.1: “A lawyer shall not bring or defend a proceeding, or assert or controvert an issue therein, unless there is a basis in law and fact for doing so that is not frivolous, which includes a good-faith argument for an extension, modification or reversal of existing law.” The Rules of Professional Conduct also expressly forbid D. (Rule 8.4(g): “It is professional misconduct for a lawyer to … (g) present, participate in presenting, or threaten to present criminal or professional disciplinary charges to obtain an advantage in a civil matter.”</a:t>
            </a:r>
          </a:p>
          <a:p>
            <a:pPr algn="just" defTabSz="914266">
              <a:defRPr/>
            </a:pPr>
            <a:endParaRPr lang="en-US" b="0" i="1" u="none" baseline="0" dirty="0" smtClean="0">
              <a:latin typeface="+mn-lt"/>
            </a:endParaRPr>
          </a:p>
          <a:p>
            <a:pPr algn="just" defTabSz="914266">
              <a:defRPr/>
            </a:pPr>
            <a:r>
              <a:rPr lang="en-US" b="0" i="1" u="none" baseline="0" dirty="0" smtClean="0">
                <a:latin typeface="+mn-lt"/>
              </a:rPr>
              <a:t>B or C are both discussion questions. How valuable is Susan as a client? How can you make Susan understand the obligations you are under as an attorney? If Susan sought you for your aggressive behavior, how do you explain to her where you cross the line? How will you justify losing this client to your law firm?</a:t>
            </a:r>
            <a:endParaRPr lang="en-US" b="0" i="1" u="sng" baseline="0" dirty="0" smtClean="0">
              <a:latin typeface="+mn-lt"/>
            </a:endParaRPr>
          </a:p>
          <a:p>
            <a:pPr algn="just" defTabSz="914266">
              <a:defRPr/>
            </a:pPr>
            <a:endParaRPr lang="en-US" b="0" i="1" baseline="0" dirty="0" smtClean="0">
              <a:latin typeface="+mn-lt"/>
            </a:endParaRPr>
          </a:p>
          <a:p>
            <a:pPr algn="just" defTabSz="914266">
              <a:defRPr/>
            </a:pPr>
            <a:r>
              <a:rPr lang="en-US" b="0" i="1" baseline="0" dirty="0" smtClean="0">
                <a:latin typeface="+mn-lt"/>
              </a:rPr>
              <a:t>Ask the group what they would do and why. Remind them of the RPC reasons they can’t do A and D, but note that B and C are also difficult to do.</a:t>
            </a:r>
          </a:p>
          <a:p>
            <a:pPr algn="just"/>
            <a:endParaRPr lang="en-US" dirty="0">
              <a:latin typeface="+mn-lt"/>
            </a:endParaRPr>
          </a:p>
        </p:txBody>
      </p:sp>
      <p:sp>
        <p:nvSpPr>
          <p:cNvPr id="4" name="Slide Number Placeholder 3"/>
          <p:cNvSpPr>
            <a:spLocks noGrp="1"/>
          </p:cNvSpPr>
          <p:nvPr>
            <p:ph type="sldNum" sz="quarter" idx="10"/>
          </p:nvPr>
        </p:nvSpPr>
        <p:spPr/>
        <p:txBody>
          <a:bodyPr/>
          <a:lstStyle/>
          <a:p>
            <a:fld id="{30196A5C-3ECF-4A0D-98FC-18D5D430E66A}" type="slidenum">
              <a:rPr lang="en-US" smtClean="0"/>
              <a:t>26</a:t>
            </a:fld>
            <a:endParaRPr lang="en-US"/>
          </a:p>
        </p:txBody>
      </p:sp>
    </p:spTree>
    <p:extLst>
      <p:ext uri="{BB962C8B-B14F-4D97-AF65-F5344CB8AC3E}">
        <p14:creationId xmlns:p14="http://schemas.microsoft.com/office/powerpoint/2010/main" val="2373631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:52</a:t>
            </a:r>
          </a:p>
          <a:p>
            <a:endParaRPr lang="en-US" b="1" dirty="0" smtClean="0"/>
          </a:p>
          <a:p>
            <a:r>
              <a:rPr lang="en-US" b="0" dirty="0" smtClean="0"/>
              <a:t>Summarize the content of the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30196A5C-3ECF-4A0D-98FC-18D5D430E66A}" type="slidenum">
              <a:rPr lang="en-US" smtClean="0"/>
              <a:t>27</a:t>
            </a:fld>
            <a:endParaRPr lang="en-US"/>
          </a:p>
        </p:txBody>
      </p:sp>
    </p:spTree>
    <p:extLst>
      <p:ext uri="{BB962C8B-B14F-4D97-AF65-F5344CB8AC3E}">
        <p14:creationId xmlns:p14="http://schemas.microsoft.com/office/powerpoint/2010/main" val="2634032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414629">
              <a:defRPr/>
            </a:pPr>
            <a:r>
              <a:rPr lang="en-US" b="1" baseline="0" dirty="0" smtClean="0">
                <a:latin typeface="+mn-lt"/>
              </a:rPr>
              <a:t>:53</a:t>
            </a:r>
          </a:p>
          <a:p>
            <a:pPr algn="just" defTabSz="414629">
              <a:defRPr/>
            </a:pPr>
            <a:endParaRPr lang="en-US" b="0" baseline="0" dirty="0" smtClean="0">
              <a:latin typeface="+mn-lt"/>
            </a:endParaRPr>
          </a:p>
          <a:p>
            <a:pPr algn="just" defTabSz="414629">
              <a:defRPr/>
            </a:pPr>
            <a:r>
              <a:rPr lang="en-US" dirty="0" smtClean="0">
                <a:latin typeface="+mn-lt"/>
                <a:cs typeface="Times New Roman" pitchFamily="18" charset="0"/>
              </a:rPr>
              <a:t>Allow approximately</a:t>
            </a:r>
            <a:r>
              <a:rPr lang="en-US" baseline="0" dirty="0" smtClean="0">
                <a:latin typeface="+mn-lt"/>
                <a:cs typeface="Times New Roman" pitchFamily="18" charset="0"/>
              </a:rPr>
              <a:t> 5 minutes for discussion and reporting out. Ask participants to discuss with a partner and then ask for a few people from around the room to report  the essence of the discussion. Alternatively, if  the room is divided into round tables, ask one person from each table to report out. If the room is spread out with audience in chairs, take a poll of the room to see who chose what answers, then ask for volunteers to share their answers. </a:t>
            </a:r>
          </a:p>
          <a:p>
            <a:pPr algn="just" defTabSz="414629">
              <a:defRPr/>
            </a:pPr>
            <a:endParaRPr lang="en-US" b="0" baseline="0" dirty="0" smtClean="0">
              <a:latin typeface="+mn-lt"/>
              <a:cs typeface="Times New Roman" pitchFamily="18" charset="0"/>
            </a:endParaRPr>
          </a:p>
          <a:p>
            <a:pPr algn="just" defTabSz="414629">
              <a:defRPr/>
            </a:pPr>
            <a:r>
              <a:rPr lang="en-US" b="0" i="0" u="sng" baseline="0" dirty="0" smtClean="0">
                <a:latin typeface="+mn-lt"/>
                <a:cs typeface="Times New Roman" pitchFamily="18" charset="0"/>
              </a:rPr>
              <a:t>Sample Dialogue</a:t>
            </a:r>
            <a:endParaRPr lang="en-US" b="0" i="0" u="sng" baseline="0" dirty="0" smtClean="0">
              <a:latin typeface="+mn-lt"/>
            </a:endParaRPr>
          </a:p>
          <a:p>
            <a:pPr algn="just" defTabSz="414629">
              <a:defRPr/>
            </a:pPr>
            <a:endParaRPr lang="en-US" b="0" baseline="0" dirty="0" smtClean="0">
              <a:latin typeface="+mn-lt"/>
            </a:endParaRPr>
          </a:p>
          <a:p>
            <a:pPr algn="just" defTabSz="414629">
              <a:defRPr/>
            </a:pPr>
            <a:r>
              <a:rPr lang="en-US" b="0" i="1" baseline="0" dirty="0" smtClean="0">
                <a:latin typeface="+mn-lt"/>
              </a:rPr>
              <a:t>This hypothetical gives rise to a number of practical professionalism questions for a young junior attorney. A. implicates how to survive as a savvy associate in a firm where you disagree with the partner and want to keep your license.  We all are responsible for ethical rules regardless of whether a superior has directed us to do something (see Rule 5.2).  Is Rule 1.1 involved? “</a:t>
            </a:r>
            <a:r>
              <a:rPr lang="en-US" i="1" dirty="0">
                <a:solidFill>
                  <a:srgbClr val="000000"/>
                </a:solidFill>
                <a:latin typeface="+mn-lt"/>
              </a:rPr>
              <a:t>A lawyer shall provide competent representation to a client. Competent representation requires the legal knowledge, skill, thoroughness and preparation reasonably necessary for the representation.”  Are these trial prep actions </a:t>
            </a:r>
            <a:r>
              <a:rPr lang="en-US" b="1" i="1" dirty="0">
                <a:solidFill>
                  <a:srgbClr val="000000"/>
                </a:solidFill>
                <a:latin typeface="+mn-lt"/>
              </a:rPr>
              <a:t>necessary</a:t>
            </a:r>
            <a:r>
              <a:rPr lang="en-US" i="1" dirty="0">
                <a:solidFill>
                  <a:srgbClr val="000000"/>
                </a:solidFill>
                <a:latin typeface="+mn-lt"/>
              </a:rPr>
              <a:t> for the litigation?  </a:t>
            </a:r>
            <a:endParaRPr lang="en-US" i="1" dirty="0" smtClean="0">
              <a:solidFill>
                <a:srgbClr val="000000"/>
              </a:solidFill>
              <a:latin typeface="+mn-lt"/>
            </a:endParaRPr>
          </a:p>
          <a:p>
            <a:pPr algn="just" defTabSz="414629">
              <a:defRPr/>
            </a:pPr>
            <a:endParaRPr lang="en-US" i="1" dirty="0" smtClean="0">
              <a:solidFill>
                <a:srgbClr val="000000"/>
              </a:solidFill>
              <a:latin typeface="+mn-lt"/>
            </a:endParaRPr>
          </a:p>
          <a:p>
            <a:pPr algn="just" defTabSz="414629">
              <a:defRPr/>
            </a:pPr>
            <a:r>
              <a:rPr lang="en-US" i="1" dirty="0" smtClean="0">
                <a:solidFill>
                  <a:srgbClr val="000000"/>
                </a:solidFill>
                <a:latin typeface="+mn-lt"/>
              </a:rPr>
              <a:t>Among other rules,</a:t>
            </a:r>
            <a:r>
              <a:rPr lang="en-US" i="1" baseline="0" dirty="0" smtClean="0">
                <a:solidFill>
                  <a:srgbClr val="000000"/>
                </a:solidFill>
                <a:latin typeface="+mn-lt"/>
              </a:rPr>
              <a:t> B. implicates Rule </a:t>
            </a:r>
            <a:r>
              <a:rPr lang="en-US" i="1" dirty="0" smtClean="0">
                <a:solidFill>
                  <a:srgbClr val="000000"/>
                </a:solidFill>
                <a:latin typeface="+mn-lt"/>
              </a:rPr>
              <a:t>1.3</a:t>
            </a:r>
            <a:r>
              <a:rPr lang="en-US" i="1" dirty="0">
                <a:solidFill>
                  <a:srgbClr val="000000"/>
                </a:solidFill>
                <a:latin typeface="+mn-lt"/>
              </a:rPr>
              <a:t>: </a:t>
            </a:r>
            <a:r>
              <a:rPr lang="en-US" i="1" dirty="0" smtClean="0">
                <a:solidFill>
                  <a:srgbClr val="000000"/>
                </a:solidFill>
                <a:latin typeface="+mn-lt"/>
              </a:rPr>
              <a:t>“</a:t>
            </a:r>
            <a:r>
              <a:rPr lang="en-US" i="1" dirty="0">
                <a:solidFill>
                  <a:srgbClr val="000000"/>
                </a:solidFill>
                <a:latin typeface="+mn-lt"/>
              </a:rPr>
              <a:t>A lawyer shall act with reasonable diligence and promptness in representing a client.”  Again, where is the line between zealous advocate and churning the bill?  Has Candace crossed the line here?  </a:t>
            </a:r>
            <a:r>
              <a:rPr lang="en-US" i="1" dirty="0" smtClean="0">
                <a:solidFill>
                  <a:srgbClr val="000000"/>
                </a:solidFill>
                <a:latin typeface="+mn-lt"/>
              </a:rPr>
              <a:t>Similarly, Rule </a:t>
            </a:r>
            <a:r>
              <a:rPr lang="en-US" i="1" dirty="0">
                <a:solidFill>
                  <a:srgbClr val="000000"/>
                </a:solidFill>
                <a:latin typeface="+mn-lt"/>
              </a:rPr>
              <a:t>1.5: “A lawyer shall not make an agreement for, charge, or collect an unreasonable fee or an unreasonable amount for expenses.”  The rule also requires that the basis of the fee be communicated to the client either before or within a reasonable time after commencing the representation.  The facts do not state that Candace communicated that information….is this </a:t>
            </a:r>
            <a:r>
              <a:rPr lang="en-US" i="1" dirty="0" err="1">
                <a:solidFill>
                  <a:srgbClr val="000000"/>
                </a:solidFill>
                <a:latin typeface="+mn-lt"/>
              </a:rPr>
              <a:t>Divya’s</a:t>
            </a:r>
            <a:r>
              <a:rPr lang="en-US" i="1" dirty="0">
                <a:solidFill>
                  <a:srgbClr val="000000"/>
                </a:solidFill>
                <a:latin typeface="+mn-lt"/>
              </a:rPr>
              <a:t> concern</a:t>
            </a:r>
            <a:r>
              <a:rPr lang="en-US" i="1" dirty="0" smtClean="0">
                <a:solidFill>
                  <a:srgbClr val="000000"/>
                </a:solidFill>
                <a:latin typeface="+mn-lt"/>
              </a:rPr>
              <a:t>? Finally,</a:t>
            </a:r>
            <a:r>
              <a:rPr lang="en-US" i="1" baseline="0" dirty="0" smtClean="0">
                <a:solidFill>
                  <a:srgbClr val="000000"/>
                </a:solidFill>
                <a:latin typeface="+mn-lt"/>
              </a:rPr>
              <a:t> </a:t>
            </a:r>
            <a:r>
              <a:rPr lang="en-US" i="1" dirty="0" smtClean="0">
                <a:solidFill>
                  <a:srgbClr val="000000"/>
                </a:solidFill>
                <a:latin typeface="+mn-lt"/>
              </a:rPr>
              <a:t>Rule 1.4: </a:t>
            </a:r>
            <a:r>
              <a:rPr lang="en-US" i="1" dirty="0">
                <a:solidFill>
                  <a:srgbClr val="000000"/>
                </a:solidFill>
                <a:latin typeface="+mn-lt"/>
              </a:rPr>
              <a:t>“A lawyer shall: (1) promptly inform the client of any decision or circumstance with respect to which the client’s informed consent, as defined in Rule 1.0(e), is required by these Rules; (2) reasonably consult with the client about the means by which the client’s objectives are to be accomplished; (3) keep the client reasonably informed about the status of the matter; (4) promptly comply with reasonable requests for information; and (5) consult with the client about any relevant limitation on the lawyer’s conduct when the lawyer knows that the client expects assistance not permitted by the Rules of Professional Conduct or other law. (b) A lawyer shall explain a matter to the extent reasonably necessary to permit the client to make informed decisions regarding the representation.”  Should the client know about these trial prep activities?  Would </a:t>
            </a:r>
            <a:r>
              <a:rPr lang="en-US" i="1" dirty="0" err="1">
                <a:solidFill>
                  <a:srgbClr val="000000"/>
                </a:solidFill>
                <a:latin typeface="+mn-lt"/>
              </a:rPr>
              <a:t>Divya</a:t>
            </a:r>
            <a:r>
              <a:rPr lang="en-US" i="1" dirty="0">
                <a:solidFill>
                  <a:srgbClr val="000000"/>
                </a:solidFill>
                <a:latin typeface="+mn-lt"/>
              </a:rPr>
              <a:t> informing the client constitute reasonable action</a:t>
            </a:r>
            <a:r>
              <a:rPr lang="en-US" i="1" dirty="0" smtClean="0">
                <a:solidFill>
                  <a:srgbClr val="000000"/>
                </a:solidFill>
                <a:latin typeface="+mn-lt"/>
              </a:rPr>
              <a:t>?</a:t>
            </a:r>
          </a:p>
          <a:p>
            <a:pPr algn="just" defTabSz="414629">
              <a:defRPr/>
            </a:pPr>
            <a:endParaRPr lang="en-US" i="1" dirty="0" smtClean="0">
              <a:solidFill>
                <a:srgbClr val="000000"/>
              </a:solidFill>
              <a:latin typeface="+mn-lt"/>
            </a:endParaRPr>
          </a:p>
          <a:p>
            <a:pPr algn="just" defTabSz="414629">
              <a:defRPr/>
            </a:pPr>
            <a:r>
              <a:rPr lang="en-US" i="1" dirty="0" smtClean="0">
                <a:solidFill>
                  <a:srgbClr val="000000"/>
                </a:solidFill>
                <a:latin typeface="+mn-lt"/>
              </a:rPr>
              <a:t>C. and D. are both professionalism questions rather than ethics</a:t>
            </a:r>
            <a:r>
              <a:rPr lang="en-US" i="1" baseline="0" dirty="0" smtClean="0">
                <a:solidFill>
                  <a:srgbClr val="000000"/>
                </a:solidFill>
                <a:latin typeface="+mn-lt"/>
              </a:rPr>
              <a:t> questions. Who should </a:t>
            </a:r>
            <a:r>
              <a:rPr lang="en-US" i="1" baseline="0" dirty="0" err="1" smtClean="0">
                <a:solidFill>
                  <a:srgbClr val="000000"/>
                </a:solidFill>
                <a:latin typeface="+mn-lt"/>
              </a:rPr>
              <a:t>Divya</a:t>
            </a:r>
            <a:r>
              <a:rPr lang="en-US" i="1" baseline="0" dirty="0" smtClean="0">
                <a:solidFill>
                  <a:srgbClr val="000000"/>
                </a:solidFill>
                <a:latin typeface="+mn-lt"/>
              </a:rPr>
              <a:t> seek advice from – a partner who may not be sympathetic to her plight or the associates in her firm who may be more sympathetic but would have less ability to obtain a solution? When we tell our younger attorneys where to turn in an ethical or professional dilemma, who should we tell them to turn to?</a:t>
            </a:r>
            <a:endParaRPr lang="en-US" i="1" dirty="0">
              <a:solidFill>
                <a:srgbClr val="000000"/>
              </a:solidFill>
              <a:latin typeface="+mn-lt"/>
            </a:endParaRPr>
          </a:p>
          <a:p>
            <a:pPr algn="just"/>
            <a:endParaRPr lang="en-US" dirty="0">
              <a:latin typeface="+mn-lt"/>
            </a:endParaRPr>
          </a:p>
        </p:txBody>
      </p:sp>
      <p:sp>
        <p:nvSpPr>
          <p:cNvPr id="4" name="Slide Number Placeholder 3"/>
          <p:cNvSpPr>
            <a:spLocks noGrp="1"/>
          </p:cNvSpPr>
          <p:nvPr>
            <p:ph type="sldNum" sz="quarter" idx="10"/>
          </p:nvPr>
        </p:nvSpPr>
        <p:spPr/>
        <p:txBody>
          <a:bodyPr/>
          <a:lstStyle/>
          <a:p>
            <a:fld id="{30196A5C-3ECF-4A0D-98FC-18D5D430E66A}" type="slidenum">
              <a:rPr lang="en-US" smtClean="0"/>
              <a:t>28</a:t>
            </a:fld>
            <a:endParaRPr lang="en-US"/>
          </a:p>
        </p:txBody>
      </p:sp>
    </p:spTree>
    <p:extLst>
      <p:ext uri="{BB962C8B-B14F-4D97-AF65-F5344CB8AC3E}">
        <p14:creationId xmlns:p14="http://schemas.microsoft.com/office/powerpoint/2010/main" val="2680100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tabLst>
                <a:tab pos="672849" algn="l"/>
                <a:tab pos="1347315" algn="l"/>
                <a:tab pos="2021782" algn="l"/>
                <a:tab pos="2696249" algn="l"/>
              </a:tabLst>
            </a:pPr>
            <a:fld id="{0552EFBE-FEF4-426B-9941-C68B5CB9EC3A}" type="slidenum">
              <a:rPr lang="en-US">
                <a:latin typeface="Arial" pitchFamily="34" charset="0"/>
                <a:ea typeface="宋体" pitchFamily="2" charset="-122"/>
                <a:cs typeface="Arial" pitchFamily="34" charset="0"/>
              </a:rPr>
              <a:pPr fontAlgn="base">
                <a:spcBef>
                  <a:spcPct val="0"/>
                </a:spcBef>
                <a:spcAft>
                  <a:spcPct val="0"/>
                </a:spcAft>
                <a:tabLst>
                  <a:tab pos="672849" algn="l"/>
                  <a:tab pos="1347315" algn="l"/>
                  <a:tab pos="2021782" algn="l"/>
                  <a:tab pos="2696249" algn="l"/>
                </a:tabLst>
              </a:pPr>
              <a:t>29</a:t>
            </a:fld>
            <a:endParaRPr lang="en-US">
              <a:latin typeface="Arial" pitchFamily="34" charset="0"/>
              <a:ea typeface="宋体" pitchFamily="2" charset="-122"/>
              <a:cs typeface="Arial" pitchFamily="34" charset="0"/>
            </a:endParaRPr>
          </a:p>
        </p:txBody>
      </p:sp>
      <p:sp>
        <p:nvSpPr>
          <p:cNvPr id="49155"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0"/>
              </a:spcBef>
              <a:defRPr/>
            </a:pPr>
            <a:r>
              <a:rPr lang="en-US" b="1" dirty="0" smtClean="0"/>
              <a:t>:58</a:t>
            </a:r>
          </a:p>
          <a:p>
            <a:pPr algn="just">
              <a:spcBef>
                <a:spcPct val="0"/>
              </a:spcBef>
              <a:defRPr/>
            </a:pPr>
            <a:endParaRPr lang="en-US" b="1" dirty="0" smtClean="0"/>
          </a:p>
          <a:p>
            <a:pPr algn="just">
              <a:spcBef>
                <a:spcPct val="0"/>
              </a:spcBef>
              <a:defRPr/>
            </a:pPr>
            <a:r>
              <a:rPr lang="en-US" b="0" dirty="0" smtClean="0"/>
              <a:t>This is the wrap-up</a:t>
            </a:r>
            <a:r>
              <a:rPr lang="en-US" b="0" baseline="0" dirty="0" smtClean="0"/>
              <a:t> and conclusion. You should take any audience questions and offer your email address or phone number for further conversation and follow-up. We have included our contact information here. You are welcome to replace our information with your own.</a:t>
            </a:r>
          </a:p>
          <a:p>
            <a:pPr algn="just">
              <a:spcBef>
                <a:spcPct val="0"/>
              </a:spcBef>
              <a:defRPr/>
            </a:pPr>
            <a:endParaRPr lang="en-US" b="0" baseline="0" dirty="0" smtClean="0"/>
          </a:p>
          <a:p>
            <a:pPr algn="just">
              <a:spcBef>
                <a:spcPct val="0"/>
              </a:spcBef>
              <a:defRPr/>
            </a:pPr>
            <a:r>
              <a:rPr lang="en-US" b="0" baseline="0" dirty="0" smtClean="0"/>
              <a:t>Thank you for using this PowerPoint.  The Commission on Professionalism is pleased to share this presentation as a resource to enhance the civility of the bar. If using the presentation in part or in its entirely, please keep the first and last slides to provide proper attribution.  Please contact the Commission should you have any questions.</a:t>
            </a:r>
            <a:endParaRPr lang="en-US" b="0" dirty="0" smtClean="0"/>
          </a:p>
        </p:txBody>
      </p:sp>
      <p:sp>
        <p:nvSpPr>
          <p:cNvPr id="49157" name="Slide Number Placeholder 3"/>
          <p:cNvSpPr txBox="1">
            <a:spLocks noGrp="1"/>
          </p:cNvSpPr>
          <p:nvPr/>
        </p:nvSpPr>
        <p:spPr bwMode="auto">
          <a:xfrm>
            <a:off x="3984125" y="8976836"/>
            <a:ext cx="3049025" cy="472890"/>
          </a:xfrm>
          <a:prstGeom prst="rect">
            <a:avLst/>
          </a:prstGeom>
          <a:noFill/>
          <a:ln w="9525">
            <a:noFill/>
            <a:miter lim="800000"/>
            <a:headEnd/>
            <a:tailEnd/>
          </a:ln>
        </p:spPr>
        <p:txBody>
          <a:bodyPr lIns="94922" tIns="47461" rIns="94922" bIns="47461" anchor="b"/>
          <a:lstStyle/>
          <a:p>
            <a:pPr algn="r"/>
            <a:endParaRPr lang="en-US" sz="1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586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r>
              <a:rPr lang="en-US" b="1" dirty="0">
                <a:ea typeface="MS PGothic" pitchFamily="34" charset="-128"/>
              </a:rPr>
              <a:t>:</a:t>
            </a:r>
            <a:r>
              <a:rPr lang="en-US" b="1" dirty="0" smtClean="0">
                <a:ea typeface="MS PGothic" pitchFamily="34" charset="-128"/>
              </a:rPr>
              <a:t>05</a:t>
            </a:r>
            <a:endParaRPr lang="en-US" b="1" dirty="0">
              <a:ea typeface="MS PGothic" pitchFamily="34" charset="-128"/>
            </a:endParaRPr>
          </a:p>
          <a:p>
            <a:pPr algn="just" eaLnBrk="1" hangingPunct="1"/>
            <a:endParaRPr lang="en-US" dirty="0">
              <a:ea typeface="MS PGothic" pitchFamily="34" charset="-128"/>
            </a:endParaRPr>
          </a:p>
          <a:p>
            <a:pPr algn="just" eaLnBrk="1" hangingPunct="1"/>
            <a:r>
              <a:rPr lang="en-US" dirty="0">
                <a:ea typeface="MS PGothic" pitchFamily="34" charset="-128"/>
              </a:rPr>
              <a:t>This slide sets the framework for the next discussion of survey results. </a:t>
            </a:r>
            <a:r>
              <a:rPr lang="en-US" dirty="0" smtClean="0">
                <a:ea typeface="MS PGothic" pitchFamily="34" charset="-128"/>
              </a:rPr>
              <a:t>Abraham</a:t>
            </a:r>
            <a:r>
              <a:rPr lang="en-US" baseline="0" dirty="0" smtClean="0">
                <a:ea typeface="MS PGothic" pitchFamily="34" charset="-128"/>
              </a:rPr>
              <a:t> Lincoln is</a:t>
            </a:r>
            <a:r>
              <a:rPr lang="en-US" dirty="0" smtClean="0">
                <a:ea typeface="MS PGothic" pitchFamily="34" charset="-128"/>
              </a:rPr>
              <a:t> </a:t>
            </a:r>
            <a:r>
              <a:rPr lang="en-US" dirty="0">
                <a:ea typeface="MS PGothic" pitchFamily="34" charset="-128"/>
              </a:rPr>
              <a:t>an immensely popular figure in the American public consciousness and someone often used in CLE courses as a lawyer ideal. This slide explains that many of the ideals in Lincoln’s time – </a:t>
            </a:r>
            <a:r>
              <a:rPr lang="en-US" dirty="0" smtClean="0">
                <a:ea typeface="MS PGothic" pitchFamily="34" charset="-128"/>
              </a:rPr>
              <a:t>for example, intimacy </a:t>
            </a:r>
            <a:r>
              <a:rPr lang="en-US" dirty="0">
                <a:ea typeface="MS PGothic" pitchFamily="34" charset="-128"/>
              </a:rPr>
              <a:t>of the </a:t>
            </a:r>
            <a:r>
              <a:rPr lang="en-US" dirty="0" smtClean="0">
                <a:ea typeface="MS PGothic" pitchFamily="34" charset="-128"/>
              </a:rPr>
              <a:t>bar and training </a:t>
            </a:r>
            <a:r>
              <a:rPr lang="en-US" dirty="0">
                <a:ea typeface="MS PGothic" pitchFamily="34" charset="-128"/>
              </a:rPr>
              <a:t>of new attorneys – are good goals to which we should aspire. Even if we do not want to literally return to Lincoln’s time, we can still use some of the principles of his era to illuminate the root causes and results of incivility in the bar. As always, remember to keep the dialogue open for questions or comments.</a:t>
            </a:r>
          </a:p>
          <a:p>
            <a:pPr algn="just" eaLnBrk="1" hangingPunct="1"/>
            <a:endParaRPr lang="en-US" dirty="0">
              <a:ea typeface="MS PGothic" pitchFamily="34" charset="-128"/>
            </a:endParaRPr>
          </a:p>
          <a:p>
            <a:pPr algn="just" defTabSz="914266">
              <a:defRPr/>
            </a:pPr>
            <a:r>
              <a:rPr lang="en-US" b="0" u="sng" baseline="0" dirty="0" smtClean="0"/>
              <a:t>Sample Dialogue </a:t>
            </a:r>
          </a:p>
          <a:p>
            <a:pPr algn="just" eaLnBrk="1" hangingPunct="1"/>
            <a:endParaRPr lang="en-US" dirty="0">
              <a:ea typeface="MS PGothic" pitchFamily="34" charset="-128"/>
            </a:endParaRPr>
          </a:p>
          <a:p>
            <a:pPr algn="just" eaLnBrk="1" hangingPunct="1"/>
            <a:r>
              <a:rPr lang="en-US" i="1" dirty="0">
                <a:ea typeface="MS PGothic" pitchFamily="34" charset="-128"/>
              </a:rPr>
              <a:t>“Let’s begin by analyzing the reputation the bar has in the perception of the general public.  Then we’ll discuss the reputation of the Illinois bar.  The reason I put Lincoln up there is because he’s been an enormously popular course topic in recent months.  Many think that in promoting Lincoln, we’re advocating Lincoln’s time as a type of historical ideal for the profession to return to.  Now, we know that’s not entirely true.  However, it is true that as the bar has grown larger and larger, we have lost our sense of community that our predecessors had with their fellow members of the bar.  Lincoln rode the circuit and shared rooms, even beds, with his opponents in boarding houses.  Given that, it would be hard to be uncivil the next day in court.”</a:t>
            </a:r>
          </a:p>
          <a:p>
            <a:pPr algn="just"/>
            <a:endParaRPr lang="en-US" dirty="0"/>
          </a:p>
        </p:txBody>
      </p:sp>
      <p:sp>
        <p:nvSpPr>
          <p:cNvPr id="4" name="Slide Number Placeholder 3"/>
          <p:cNvSpPr>
            <a:spLocks noGrp="1"/>
          </p:cNvSpPr>
          <p:nvPr>
            <p:ph type="sldNum" sz="quarter" idx="10"/>
          </p:nvPr>
        </p:nvSpPr>
        <p:spPr/>
        <p:txBody>
          <a:bodyPr/>
          <a:lstStyle/>
          <a:p>
            <a:fld id="{30196A5C-3ECF-4A0D-98FC-18D5D430E66A}" type="slidenum">
              <a:rPr lang="en-US" smtClean="0"/>
              <a:t>3</a:t>
            </a:fld>
            <a:endParaRPr lang="en-US"/>
          </a:p>
        </p:txBody>
      </p:sp>
    </p:spTree>
    <p:extLst>
      <p:ext uri="{BB962C8B-B14F-4D97-AF65-F5344CB8AC3E}">
        <p14:creationId xmlns:p14="http://schemas.microsoft.com/office/powerpoint/2010/main" val="1975280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457133" eaLnBrk="0" fontAlgn="base" hangingPunct="0">
              <a:spcBef>
                <a:spcPct val="30000"/>
              </a:spcBef>
              <a:spcAft>
                <a:spcPct val="0"/>
              </a:spcAft>
              <a:buClr>
                <a:srgbClr val="000000"/>
              </a:buClr>
              <a:buSzPct val="100000"/>
              <a:defRPr/>
            </a:pPr>
            <a:r>
              <a:rPr lang="en-US" b="1" dirty="0" smtClean="0"/>
              <a:t>:06</a:t>
            </a:r>
          </a:p>
          <a:p>
            <a:pPr algn="just" defTabSz="457133" eaLnBrk="0" fontAlgn="base" hangingPunct="0">
              <a:spcBef>
                <a:spcPct val="30000"/>
              </a:spcBef>
              <a:spcAft>
                <a:spcPct val="0"/>
              </a:spcAft>
              <a:buClr>
                <a:srgbClr val="000000"/>
              </a:buClr>
              <a:buSzPct val="100000"/>
              <a:defRPr/>
            </a:pPr>
            <a:endParaRPr lang="en-US" b="1" dirty="0" smtClean="0"/>
          </a:p>
          <a:p>
            <a:pPr algn="just" defTabSz="457133" eaLnBrk="0" fontAlgn="base" hangingPunct="0">
              <a:spcBef>
                <a:spcPct val="30000"/>
              </a:spcBef>
              <a:spcAft>
                <a:spcPct val="0"/>
              </a:spcAft>
              <a:buClr>
                <a:srgbClr val="000000"/>
              </a:buClr>
              <a:buSzPct val="100000"/>
              <a:defRPr/>
            </a:pPr>
            <a:r>
              <a:rPr lang="en-US" b="0" dirty="0" smtClean="0"/>
              <a:t>Now we will</a:t>
            </a:r>
            <a:r>
              <a:rPr lang="en-US" b="0" baseline="0" dirty="0" smtClean="0"/>
              <a:t> go into a few of the statistics describing the public perception of lawyers. The idea is to make it clear that hard statistics show that the attitude we exhibit towards each other and towards the law reflect in the public’s opinion of us. You are welcome to replace or supplement these slides with more current information or conversely, information you feel might be more relevant to your discussion. If you find different surveys or statistics, let us at the Commission know so we can add to our resources for this presentation.</a:t>
            </a:r>
          </a:p>
          <a:p>
            <a:pPr algn="just" defTabSz="457133" eaLnBrk="0" fontAlgn="base" hangingPunct="0">
              <a:spcBef>
                <a:spcPct val="30000"/>
              </a:spcBef>
              <a:spcAft>
                <a:spcPct val="0"/>
              </a:spcAft>
              <a:buClr>
                <a:srgbClr val="000000"/>
              </a:buClr>
              <a:buSzPct val="100000"/>
              <a:defRPr/>
            </a:pPr>
            <a:endParaRPr lang="en-US" b="0" baseline="0" dirty="0" smtClean="0"/>
          </a:p>
          <a:p>
            <a:pPr algn="just" defTabSz="457133" eaLnBrk="0" fontAlgn="base" hangingPunct="0">
              <a:spcBef>
                <a:spcPct val="30000"/>
              </a:spcBef>
              <a:spcAft>
                <a:spcPct val="0"/>
              </a:spcAft>
              <a:buClr>
                <a:srgbClr val="000000"/>
              </a:buClr>
              <a:buSzPct val="100000"/>
              <a:defRPr/>
            </a:pPr>
            <a:r>
              <a:rPr lang="en-US" b="0" u="sng" baseline="0" dirty="0" smtClean="0"/>
              <a:t>Sample Dialogue</a:t>
            </a:r>
            <a:endParaRPr lang="en-US" b="0" u="sng" dirty="0" smtClean="0"/>
          </a:p>
          <a:p>
            <a:pPr algn="just" defTabSz="457133" eaLnBrk="0" fontAlgn="base" hangingPunct="0">
              <a:spcBef>
                <a:spcPct val="30000"/>
              </a:spcBef>
              <a:spcAft>
                <a:spcPct val="0"/>
              </a:spcAft>
              <a:buClr>
                <a:srgbClr val="000000"/>
              </a:buClr>
              <a:buSzPct val="100000"/>
              <a:defRPr/>
            </a:pPr>
            <a:endParaRPr lang="en-US" b="0" dirty="0" smtClean="0"/>
          </a:p>
          <a:p>
            <a:pPr algn="just" defTabSz="457133" eaLnBrk="0" fontAlgn="base" hangingPunct="0">
              <a:spcBef>
                <a:spcPct val="30000"/>
              </a:spcBef>
              <a:spcAft>
                <a:spcPct val="0"/>
              </a:spcAft>
              <a:buClr>
                <a:srgbClr val="000000"/>
              </a:buClr>
              <a:buSzPct val="100000"/>
              <a:defRPr/>
            </a:pPr>
            <a:r>
              <a:rPr lang="en-US" b="0" i="1" dirty="0" smtClean="0"/>
              <a:t>Let’s start with</a:t>
            </a:r>
            <a:r>
              <a:rPr lang="en-US" b="0" i="1" baseline="0" dirty="0" smtClean="0"/>
              <a:t> </a:t>
            </a:r>
            <a:r>
              <a:rPr lang="en-US" b="0" i="1" dirty="0" smtClean="0"/>
              <a:t>a 2014 Gallup</a:t>
            </a:r>
            <a:r>
              <a:rPr lang="en-US" b="0" i="1" baseline="0" dirty="0" smtClean="0"/>
              <a:t> poll rating the honesty and ethical standards of certain professions.  This was taken over Thanksgiving 2014.  The highest ranking was given to nurses with 80% of respondents rating their honesty and ethical standards high or very high.  We rank at the low end of the list. We’re below bankers but above car salespeople and members of Congress</a:t>
            </a:r>
            <a:r>
              <a:rPr lang="en-US" b="0" baseline="0" dirty="0" smtClean="0"/>
              <a:t>.  </a:t>
            </a:r>
            <a:endParaRPr lang="en-US" b="1" dirty="0" smtClean="0"/>
          </a:p>
          <a:p>
            <a:pPr algn="just"/>
            <a:endParaRPr lang="en-US" b="1" dirty="0" smtClean="0"/>
          </a:p>
          <a:p>
            <a:pPr algn="just"/>
            <a:endParaRPr lang="en-US" dirty="0"/>
          </a:p>
        </p:txBody>
      </p:sp>
      <p:sp>
        <p:nvSpPr>
          <p:cNvPr id="4" name="Slide Number Placeholder 3"/>
          <p:cNvSpPr>
            <a:spLocks noGrp="1"/>
          </p:cNvSpPr>
          <p:nvPr>
            <p:ph type="sldNum" sz="quarter" idx="10"/>
          </p:nvPr>
        </p:nvSpPr>
        <p:spPr/>
        <p:txBody>
          <a:bodyPr/>
          <a:lstStyle/>
          <a:p>
            <a:fld id="{30196A5C-3ECF-4A0D-98FC-18D5D430E66A}" type="slidenum">
              <a:rPr lang="en-US" smtClean="0"/>
              <a:t>4</a:t>
            </a:fld>
            <a:endParaRPr lang="en-US"/>
          </a:p>
        </p:txBody>
      </p:sp>
    </p:spTree>
    <p:extLst>
      <p:ext uri="{BB962C8B-B14F-4D97-AF65-F5344CB8AC3E}">
        <p14:creationId xmlns:p14="http://schemas.microsoft.com/office/powerpoint/2010/main" val="1052524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i="0" u="none" dirty="0" smtClean="0"/>
              <a:t>:07</a:t>
            </a:r>
          </a:p>
          <a:p>
            <a:pPr algn="just"/>
            <a:endParaRPr lang="en-US" b="0" i="0" u="sng" dirty="0" smtClean="0"/>
          </a:p>
          <a:p>
            <a:pPr algn="just"/>
            <a:r>
              <a:rPr lang="en-US" b="0" i="0" u="sng" dirty="0" smtClean="0"/>
              <a:t>Sample</a:t>
            </a:r>
            <a:r>
              <a:rPr lang="en-US" b="0" i="0" u="sng" baseline="0" dirty="0" smtClean="0"/>
              <a:t> Dialogue</a:t>
            </a:r>
            <a:endParaRPr lang="en-US" b="0" i="0" u="sng" dirty="0" smtClean="0"/>
          </a:p>
          <a:p>
            <a:pPr algn="just"/>
            <a:endParaRPr lang="en-US" b="0" i="1" dirty="0" smtClean="0"/>
          </a:p>
          <a:p>
            <a:pPr algn="just"/>
            <a:r>
              <a:rPr lang="en-US" b="0" i="1" dirty="0" smtClean="0"/>
              <a:t>Here’s the breakdown of how</a:t>
            </a:r>
            <a:r>
              <a:rPr lang="en-US" b="0" i="1" baseline="0" dirty="0" smtClean="0"/>
              <a:t> we’ve done since 2005.  We’ve never made it above 5% of people ranking our ethical standards as very high.  45% or so usually rank us average, but unfortunately around 37% usually rank us as low or very low.  </a:t>
            </a:r>
            <a:endParaRPr lang="en-US" b="1" i="1" dirty="0" smtClean="0"/>
          </a:p>
          <a:p>
            <a:pPr algn="just"/>
            <a:endParaRPr lang="en-US" b="1" dirty="0" smtClean="0"/>
          </a:p>
          <a:p>
            <a:pPr algn="just"/>
            <a:endParaRPr lang="en-US" dirty="0"/>
          </a:p>
        </p:txBody>
      </p:sp>
      <p:sp>
        <p:nvSpPr>
          <p:cNvPr id="4" name="Slide Number Placeholder 3"/>
          <p:cNvSpPr>
            <a:spLocks noGrp="1"/>
          </p:cNvSpPr>
          <p:nvPr>
            <p:ph type="sldNum" sz="quarter" idx="10"/>
          </p:nvPr>
        </p:nvSpPr>
        <p:spPr/>
        <p:txBody>
          <a:bodyPr/>
          <a:lstStyle/>
          <a:p>
            <a:fld id="{30196A5C-3ECF-4A0D-98FC-18D5D430E66A}" type="slidenum">
              <a:rPr lang="en-US" smtClean="0"/>
              <a:t>5</a:t>
            </a:fld>
            <a:endParaRPr lang="en-US"/>
          </a:p>
        </p:txBody>
      </p:sp>
    </p:spTree>
    <p:extLst>
      <p:ext uri="{BB962C8B-B14F-4D97-AF65-F5344CB8AC3E}">
        <p14:creationId xmlns:p14="http://schemas.microsoft.com/office/powerpoint/2010/main" val="256359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baseline="0" dirty="0" smtClean="0"/>
              <a:t>:08</a:t>
            </a:r>
          </a:p>
          <a:p>
            <a:pPr algn="just"/>
            <a:endParaRPr lang="en-US" b="1" baseline="0" dirty="0" smtClean="0"/>
          </a:p>
          <a:p>
            <a:pPr algn="just"/>
            <a:r>
              <a:rPr lang="en-US" b="0" baseline="0" dirty="0" smtClean="0"/>
              <a:t>Note the question at the end of the Sample Dialogue. It can be a rhetorical, self-reflective question, or it can lead to a short discussion on the public perceptions of our profession. You could change the line to, “Let’s talk about what these results mean for our profession. What does it mean for the public’s view of the court systems? Of the judiciary? Of justice? What does it mean for our children, our families, if this is the public perception of lawyers?”</a:t>
            </a:r>
          </a:p>
          <a:p>
            <a:pPr algn="just"/>
            <a:endParaRPr lang="en-US" b="0" baseline="0" dirty="0" smtClean="0"/>
          </a:p>
          <a:p>
            <a:pPr algn="just" defTabSz="914266">
              <a:defRPr/>
            </a:pPr>
            <a:r>
              <a:rPr lang="en-US" b="0" u="sng" baseline="0" dirty="0" smtClean="0"/>
              <a:t>Sample Dialogue </a:t>
            </a:r>
          </a:p>
          <a:p>
            <a:pPr algn="just"/>
            <a:endParaRPr lang="en-US" b="0" baseline="0" dirty="0" smtClean="0"/>
          </a:p>
          <a:p>
            <a:pPr algn="just"/>
            <a:r>
              <a:rPr lang="en-US" b="0" i="1" baseline="0" dirty="0" smtClean="0"/>
              <a:t>Let’s talk about another survey.  This is a 2012 American College of Trial Lawyers survey.  602 Americans were surveyed between February 29 and March 3, 2012.  </a:t>
            </a:r>
          </a:p>
          <a:p>
            <a:pPr algn="just"/>
            <a:endParaRPr lang="en-US" b="0" i="1" baseline="0" dirty="0" smtClean="0"/>
          </a:p>
          <a:p>
            <a:pPr algn="just"/>
            <a:r>
              <a:rPr lang="en-US" b="0" i="1" baseline="0" dirty="0" smtClean="0"/>
              <a:t>Before we talk about the results on the slide, let’s talk about some of the other results.</a:t>
            </a:r>
          </a:p>
          <a:p>
            <a:pPr algn="just"/>
            <a:endParaRPr lang="en-US" b="0" i="1" baseline="0" dirty="0" smtClean="0"/>
          </a:p>
          <a:p>
            <a:pPr algn="just"/>
            <a:r>
              <a:rPr lang="en-US" b="0" i="1" baseline="0" dirty="0" smtClean="0"/>
              <a:t>This survey asked how much confidence and trust Americans had in the ethics of lawyers.  10% had a great deal, 61% had some, 24% had little, and 5% had none.  </a:t>
            </a:r>
          </a:p>
          <a:p>
            <a:pPr algn="just"/>
            <a:endParaRPr lang="en-US" b="0" i="1" baseline="0" dirty="0" smtClean="0"/>
          </a:p>
          <a:p>
            <a:pPr algn="just"/>
            <a:r>
              <a:rPr lang="en-US" b="0" i="1" baseline="0" dirty="0" smtClean="0"/>
              <a:t>When asked how the ethics of TV lawyers compared to those of real lawyers, 44% said that TV lawyers were BETTER than real world lawyers, and 41% said that TV lawyers were about the same as real world lawyers.  Only 15% said that TV lawyers were worse than real lawyers.</a:t>
            </a:r>
          </a:p>
          <a:p>
            <a:pPr algn="just"/>
            <a:endParaRPr lang="en-US" b="0" i="1" baseline="0" dirty="0" smtClean="0"/>
          </a:p>
          <a:p>
            <a:pPr algn="just"/>
            <a:r>
              <a:rPr lang="en-US" b="0" i="1" baseline="0" dirty="0" smtClean="0"/>
              <a:t>And only 46% of people were able to correctly answer how many justices were on the Supreme Court.</a:t>
            </a:r>
          </a:p>
          <a:p>
            <a:pPr algn="just"/>
            <a:endParaRPr lang="en-US" b="0" i="1" baseline="0" dirty="0" smtClean="0"/>
          </a:p>
          <a:p>
            <a:pPr algn="just"/>
            <a:r>
              <a:rPr lang="en-US" b="0" i="1" baseline="0" dirty="0" smtClean="0"/>
              <a:t>But here’s the question I want to focus on.  If you had to choose a profession for your child or grandchild, what would it be?  58% chose doctor.  20% chose chef.  Only 12% chose lawyer.  Below us, bankers at 8% and politicians at 2%.  What does that say about our profession?</a:t>
            </a:r>
          </a:p>
          <a:p>
            <a:pPr algn="just"/>
            <a:endParaRPr lang="en-US" b="1" i="1" dirty="0" smtClean="0"/>
          </a:p>
          <a:p>
            <a:pPr algn="just"/>
            <a:endParaRPr lang="en-US" i="1" dirty="0"/>
          </a:p>
        </p:txBody>
      </p:sp>
      <p:sp>
        <p:nvSpPr>
          <p:cNvPr id="4" name="Slide Number Placeholder 3"/>
          <p:cNvSpPr>
            <a:spLocks noGrp="1"/>
          </p:cNvSpPr>
          <p:nvPr>
            <p:ph type="sldNum" sz="quarter" idx="10"/>
          </p:nvPr>
        </p:nvSpPr>
        <p:spPr/>
        <p:txBody>
          <a:bodyPr/>
          <a:lstStyle/>
          <a:p>
            <a:fld id="{30196A5C-3ECF-4A0D-98FC-18D5D430E66A}" type="slidenum">
              <a:rPr lang="en-US" smtClean="0"/>
              <a:t>6</a:t>
            </a:fld>
            <a:endParaRPr lang="en-US"/>
          </a:p>
        </p:txBody>
      </p:sp>
    </p:spTree>
    <p:extLst>
      <p:ext uri="{BB962C8B-B14F-4D97-AF65-F5344CB8AC3E}">
        <p14:creationId xmlns:p14="http://schemas.microsoft.com/office/powerpoint/2010/main" val="2989045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r>
              <a:rPr lang="en-US" b="1" dirty="0" smtClean="0">
                <a:ea typeface="MS PGothic" pitchFamily="34" charset="-128"/>
              </a:rPr>
              <a:t>:10</a:t>
            </a:r>
            <a:endParaRPr lang="en-US" b="1" dirty="0">
              <a:ea typeface="MS PGothic" pitchFamily="34" charset="-128"/>
            </a:endParaRPr>
          </a:p>
          <a:p>
            <a:pPr algn="just" eaLnBrk="1" hangingPunct="1"/>
            <a:endParaRPr lang="en-US" b="1" dirty="0">
              <a:ea typeface="MS PGothic" pitchFamily="34" charset="-128"/>
            </a:endParaRPr>
          </a:p>
          <a:p>
            <a:pPr algn="just" defTabSz="881390">
              <a:defRPr/>
            </a:pPr>
            <a:r>
              <a:rPr lang="en-US" dirty="0">
                <a:ea typeface="MS PGothic" pitchFamily="34" charset="-128"/>
              </a:rPr>
              <a:t>We are now going to use the results of the Commission on Professionalism’s </a:t>
            </a:r>
            <a:r>
              <a:rPr lang="en-US" dirty="0" smtClean="0">
                <a:ea typeface="MS PGothic" pitchFamily="34" charset="-128"/>
              </a:rPr>
              <a:t>2014 </a:t>
            </a:r>
            <a:r>
              <a:rPr lang="en-US" dirty="0">
                <a:ea typeface="MS PGothic" pitchFamily="34" charset="-128"/>
              </a:rPr>
              <a:t>Survey on attorney incivility. </a:t>
            </a:r>
            <a:endParaRPr lang="en-US" dirty="0" smtClean="0">
              <a:ea typeface="MS PGothic" pitchFamily="34" charset="-128"/>
            </a:endParaRPr>
          </a:p>
          <a:p>
            <a:pPr algn="just" defTabSz="881390">
              <a:defRPr/>
            </a:pPr>
            <a:endParaRPr lang="en-US" dirty="0" smtClean="0">
              <a:ea typeface="MS PGothic" pitchFamily="34" charset="-128"/>
            </a:endParaRPr>
          </a:p>
          <a:p>
            <a:pPr algn="just" eaLnBrk="1" hangingPunct="1"/>
            <a:r>
              <a:rPr lang="en-US" dirty="0" smtClean="0">
                <a:ea typeface="MS PGothic" pitchFamily="34" charset="-128"/>
              </a:rPr>
              <a:t>Please remember that the </a:t>
            </a:r>
            <a:r>
              <a:rPr lang="en-US" dirty="0">
                <a:ea typeface="MS PGothic" pitchFamily="34" charset="-128"/>
              </a:rPr>
              <a:t>survey only surveyed members of the Illinois </a:t>
            </a:r>
            <a:r>
              <a:rPr lang="en-US" dirty="0" smtClean="0">
                <a:ea typeface="MS PGothic" pitchFamily="34" charset="-128"/>
              </a:rPr>
              <a:t>bar, and the</a:t>
            </a:r>
            <a:r>
              <a:rPr lang="en-US" baseline="0" dirty="0" smtClean="0">
                <a:ea typeface="MS PGothic" pitchFamily="34" charset="-128"/>
              </a:rPr>
              <a:t> categories into which the uncivil behavior was divided were created by the survey company.</a:t>
            </a:r>
            <a:endParaRPr lang="en-US" dirty="0">
              <a:ea typeface="MS PGothic" pitchFamily="34" charset="-128"/>
            </a:endParaRPr>
          </a:p>
          <a:p>
            <a:pPr marL="228567" indent="-228567" algn="just">
              <a:buFont typeface="+mj-lt"/>
              <a:buAutoNum type="arabicPeriod"/>
            </a:pPr>
            <a:endParaRPr lang="en-US" dirty="0">
              <a:ea typeface="MS PGothic" pitchFamily="34" charset="-128"/>
            </a:endParaRPr>
          </a:p>
          <a:p>
            <a:pPr algn="just" eaLnBrk="1" hangingPunct="1"/>
            <a:r>
              <a:rPr lang="en-US" i="0" u="sng" dirty="0" smtClean="0">
                <a:ea typeface="MS PGothic" pitchFamily="34" charset="-128"/>
              </a:rPr>
              <a:t>Sample</a:t>
            </a:r>
            <a:r>
              <a:rPr lang="en-US" i="0" u="sng" baseline="0" dirty="0" smtClean="0">
                <a:ea typeface="MS PGothic" pitchFamily="34" charset="-128"/>
              </a:rPr>
              <a:t> Dialogue</a:t>
            </a:r>
            <a:endParaRPr lang="en-US" i="0" u="sng" dirty="0">
              <a:ea typeface="MS PGothic" pitchFamily="34" charset="-128"/>
            </a:endParaRPr>
          </a:p>
          <a:p>
            <a:pPr algn="just" eaLnBrk="1" hangingPunct="1"/>
            <a:endParaRPr lang="en-US" dirty="0" smtClean="0">
              <a:ea typeface="MS PGothic" pitchFamily="34" charset="-128"/>
            </a:endParaRPr>
          </a:p>
          <a:p>
            <a:pPr algn="just" eaLnBrk="1" hangingPunct="1"/>
            <a:r>
              <a:rPr lang="en-US" i="1" dirty="0" smtClean="0">
                <a:ea typeface="MS PGothic" pitchFamily="34" charset="-128"/>
              </a:rPr>
              <a:t>Now </a:t>
            </a:r>
            <a:r>
              <a:rPr lang="en-US" i="1" dirty="0">
                <a:ea typeface="MS PGothic" pitchFamily="34" charset="-128"/>
              </a:rPr>
              <a:t>that we’ve discussed the perception of the bar by the general public, let’s turn to the perception of attorneys among ourselves and how prevalent we see incivility in our daily lives.</a:t>
            </a:r>
          </a:p>
          <a:p>
            <a:pPr algn="just" eaLnBrk="1" hangingPunct="1"/>
            <a:endParaRPr lang="en-US" i="1" dirty="0">
              <a:ea typeface="MS PGothic" pitchFamily="34" charset="-128"/>
            </a:endParaRPr>
          </a:p>
          <a:p>
            <a:pPr algn="just" eaLnBrk="1" hangingPunct="1"/>
            <a:r>
              <a:rPr lang="en-US" i="1" dirty="0">
                <a:ea typeface="MS PGothic" pitchFamily="34" charset="-128"/>
              </a:rPr>
              <a:t>The problem of incivility among the Illinois bar and the concern that incivility was undermining the legal system and the administration of justice, were the reasons the Illinois Supreme Court created the Commission on Professionalism</a:t>
            </a:r>
            <a:r>
              <a:rPr lang="en-US" i="1" dirty="0" smtClean="0">
                <a:ea typeface="MS PGothic" pitchFamily="34" charset="-128"/>
              </a:rPr>
              <a:t>. Shortly </a:t>
            </a:r>
            <a:r>
              <a:rPr lang="en-US" i="1" dirty="0">
                <a:ea typeface="MS PGothic" pitchFamily="34" charset="-128"/>
              </a:rPr>
              <a:t>after the Commission was formed, it conducted a statewide survey asking Illinois attorneys about their perceptions and experiences with incivility</a:t>
            </a:r>
            <a:r>
              <a:rPr lang="en-US" i="1" dirty="0" smtClean="0">
                <a:ea typeface="MS PGothic" pitchFamily="34" charset="-128"/>
              </a:rPr>
              <a:t>. The </a:t>
            </a:r>
            <a:r>
              <a:rPr lang="en-US" i="1" dirty="0">
                <a:ea typeface="MS PGothic" pitchFamily="34" charset="-128"/>
              </a:rPr>
              <a:t>survey asked lawyers about how often they experienced or witnessed certain unprofessional behaviors.  </a:t>
            </a:r>
          </a:p>
          <a:p>
            <a:pPr algn="just" eaLnBrk="1" hangingPunct="1"/>
            <a:endParaRPr lang="en-US" i="1" dirty="0">
              <a:ea typeface="MS PGothic" pitchFamily="34" charset="-128"/>
            </a:endParaRPr>
          </a:p>
          <a:p>
            <a:pPr algn="just"/>
            <a:endParaRPr lang="en-US" i="1" dirty="0"/>
          </a:p>
        </p:txBody>
      </p:sp>
      <p:sp>
        <p:nvSpPr>
          <p:cNvPr id="4" name="Slide Number Placeholder 3"/>
          <p:cNvSpPr>
            <a:spLocks noGrp="1"/>
          </p:cNvSpPr>
          <p:nvPr>
            <p:ph type="sldNum" sz="quarter" idx="10"/>
          </p:nvPr>
        </p:nvSpPr>
        <p:spPr/>
        <p:txBody>
          <a:bodyPr/>
          <a:lstStyle/>
          <a:p>
            <a:fld id="{30196A5C-3ECF-4A0D-98FC-18D5D430E66A}" type="slidenum">
              <a:rPr lang="en-US" smtClean="0"/>
              <a:t>7</a:t>
            </a:fld>
            <a:endParaRPr lang="en-US"/>
          </a:p>
        </p:txBody>
      </p:sp>
    </p:spTree>
    <p:extLst>
      <p:ext uri="{BB962C8B-B14F-4D97-AF65-F5344CB8AC3E}">
        <p14:creationId xmlns:p14="http://schemas.microsoft.com/office/powerpoint/2010/main" val="2473808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ct val="0"/>
              </a:spcBef>
            </a:pPr>
            <a:r>
              <a:rPr lang="en-US" b="1" baseline="0" dirty="0" smtClean="0">
                <a:ea typeface="MS PGothic" pitchFamily="34" charset="-128"/>
              </a:rPr>
              <a:t>:11</a:t>
            </a:r>
          </a:p>
          <a:p>
            <a:pPr algn="just">
              <a:spcBef>
                <a:spcPct val="0"/>
              </a:spcBef>
            </a:pPr>
            <a:endParaRPr lang="en-US" b="1" baseline="0" dirty="0" smtClean="0">
              <a:ea typeface="MS PGothic" pitchFamily="34" charset="-128"/>
            </a:endParaRPr>
          </a:p>
          <a:p>
            <a:pPr algn="just" defTabSz="881390">
              <a:spcBef>
                <a:spcPct val="0"/>
              </a:spcBef>
              <a:defRPr/>
            </a:pPr>
            <a:r>
              <a:rPr lang="en-US" i="0" u="sng" dirty="0" smtClean="0">
                <a:ea typeface="MS PGothic" pitchFamily="34" charset="-128"/>
              </a:rPr>
              <a:t>Sample</a:t>
            </a:r>
            <a:r>
              <a:rPr lang="en-US" i="0" u="sng" baseline="0" dirty="0" smtClean="0">
                <a:ea typeface="MS PGothic" pitchFamily="34" charset="-128"/>
              </a:rPr>
              <a:t> Dialogue</a:t>
            </a:r>
            <a:endParaRPr lang="en-US" b="0" i="0" baseline="0" dirty="0" smtClean="0">
              <a:ea typeface="MS PGothic" pitchFamily="34" charset="-128"/>
            </a:endParaRPr>
          </a:p>
          <a:p>
            <a:pPr algn="just">
              <a:spcBef>
                <a:spcPct val="0"/>
              </a:spcBef>
            </a:pPr>
            <a:endParaRPr lang="en-US" b="0" baseline="0" dirty="0" smtClean="0">
              <a:ea typeface="MS PGothic" pitchFamily="34" charset="-128"/>
            </a:endParaRPr>
          </a:p>
          <a:p>
            <a:pPr algn="just">
              <a:spcBef>
                <a:spcPct val="0"/>
              </a:spcBef>
            </a:pPr>
            <a:r>
              <a:rPr lang="en-US" b="0" i="1" baseline="0" dirty="0" smtClean="0">
                <a:ea typeface="MS PGothic" pitchFamily="34" charset="-128"/>
              </a:rPr>
              <a:t>First, unprofessional behavior among Illinois lawyers is commonplace.  Of over 4,400 respondents, 85% of them had encountered unprofessional behavior within the previous 6 months .</a:t>
            </a:r>
          </a:p>
          <a:p>
            <a:pPr algn="just">
              <a:spcBef>
                <a:spcPct val="0"/>
              </a:spcBef>
            </a:pPr>
            <a:endParaRPr lang="en-US" b="0" i="1" baseline="0" dirty="0" smtClean="0">
              <a:ea typeface="MS PGothic" pitchFamily="34" charset="-128"/>
            </a:endParaRPr>
          </a:p>
          <a:p>
            <a:pPr algn="just" eaLnBrk="1" hangingPunct="1"/>
            <a:r>
              <a:rPr lang="en-US" b="0" i="1" baseline="0" dirty="0" smtClean="0">
                <a:ea typeface="MS PGothic" pitchFamily="34" charset="-128"/>
              </a:rPr>
              <a:t>Digging into the specifics of the behaviors, t</a:t>
            </a:r>
            <a:r>
              <a:rPr lang="en-US" i="1" dirty="0">
                <a:ea typeface="ＭＳ Ｐゴシック" charset="-128"/>
              </a:rPr>
              <a:t>he surveyed behavior generally fell into three categories:</a:t>
            </a:r>
          </a:p>
          <a:p>
            <a:pPr algn="just" eaLnBrk="1" hangingPunct="1"/>
            <a:r>
              <a:rPr lang="en-US" i="1" dirty="0">
                <a:ea typeface="ＭＳ Ｐゴシック" charset="-128"/>
              </a:rPr>
              <a:t>		1: prejudice</a:t>
            </a:r>
          </a:p>
          <a:p>
            <a:pPr algn="just" eaLnBrk="1" hangingPunct="1"/>
            <a:r>
              <a:rPr lang="en-US" i="1" dirty="0">
                <a:ea typeface="ＭＳ Ｐゴシック" charset="-128"/>
              </a:rPr>
              <a:t>		2: rudeness</a:t>
            </a:r>
          </a:p>
          <a:p>
            <a:pPr algn="just" eaLnBrk="1" hangingPunct="1"/>
            <a:r>
              <a:rPr lang="en-US" i="1" dirty="0">
                <a:ea typeface="ＭＳ Ｐゴシック" charset="-128"/>
              </a:rPr>
              <a:t>		3: "strategic" incivility   (named because it is crafted for a perceived purpose)</a:t>
            </a:r>
          </a:p>
          <a:p>
            <a:pPr algn="just">
              <a:spcBef>
                <a:spcPct val="0"/>
              </a:spcBef>
            </a:pPr>
            <a:endParaRPr lang="en-US" b="1" dirty="0" smtClean="0">
              <a:ea typeface="MS PGothic" pitchFamily="34" charset="-128"/>
            </a:endParaRPr>
          </a:p>
          <a:p>
            <a:pPr algn="just"/>
            <a:endParaRPr lang="en-US" dirty="0"/>
          </a:p>
        </p:txBody>
      </p:sp>
      <p:sp>
        <p:nvSpPr>
          <p:cNvPr id="4" name="Slide Number Placeholder 3"/>
          <p:cNvSpPr>
            <a:spLocks noGrp="1"/>
          </p:cNvSpPr>
          <p:nvPr>
            <p:ph type="sldNum" sz="quarter" idx="10"/>
          </p:nvPr>
        </p:nvSpPr>
        <p:spPr/>
        <p:txBody>
          <a:bodyPr/>
          <a:lstStyle/>
          <a:p>
            <a:fld id="{30196A5C-3ECF-4A0D-98FC-18D5D430E66A}" type="slidenum">
              <a:rPr lang="en-US" smtClean="0"/>
              <a:t>8</a:t>
            </a:fld>
            <a:endParaRPr lang="en-US"/>
          </a:p>
        </p:txBody>
      </p:sp>
    </p:spTree>
    <p:extLst>
      <p:ext uri="{BB962C8B-B14F-4D97-AF65-F5344CB8AC3E}">
        <p14:creationId xmlns:p14="http://schemas.microsoft.com/office/powerpoint/2010/main" val="96771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r>
              <a:rPr lang="en-US" b="1" dirty="0" smtClean="0">
                <a:ea typeface="ＭＳ Ｐゴシック" charset="-128"/>
              </a:rPr>
              <a:t>:11</a:t>
            </a:r>
          </a:p>
          <a:p>
            <a:pPr algn="just" eaLnBrk="1" hangingPunct="1"/>
            <a:endParaRPr lang="en-US" b="1" dirty="0" smtClean="0">
              <a:ea typeface="ＭＳ Ｐゴシック" charset="-128"/>
            </a:endParaRPr>
          </a:p>
          <a:p>
            <a:pPr algn="just" defTabSz="881390">
              <a:defRPr/>
            </a:pPr>
            <a:r>
              <a:rPr lang="en-US" i="0" u="sng" dirty="0" smtClean="0">
                <a:ea typeface="MS PGothic" pitchFamily="34" charset="-128"/>
              </a:rPr>
              <a:t>Sample</a:t>
            </a:r>
            <a:r>
              <a:rPr lang="en-US" i="0" u="sng" baseline="0" dirty="0" smtClean="0">
                <a:ea typeface="MS PGothic" pitchFamily="34" charset="-128"/>
              </a:rPr>
              <a:t> Dialogue</a:t>
            </a:r>
            <a:endParaRPr lang="en-US" i="0" u="sng" dirty="0" smtClean="0">
              <a:ea typeface="MS PGothic" pitchFamily="34" charset="-128"/>
            </a:endParaRPr>
          </a:p>
          <a:p>
            <a:pPr algn="just" eaLnBrk="1" hangingPunct="1"/>
            <a:endParaRPr lang="en-US" i="1" dirty="0" smtClean="0">
              <a:ea typeface="ＭＳ Ｐゴシック" charset="-128"/>
            </a:endParaRPr>
          </a:p>
          <a:p>
            <a:pPr algn="just" eaLnBrk="1" hangingPunct="1"/>
            <a:r>
              <a:rPr lang="en-US" i="1" dirty="0" smtClean="0">
                <a:ea typeface="ＭＳ Ｐゴシック" charset="-128"/>
              </a:rPr>
              <a:t>9% of the respondents who indicated they</a:t>
            </a:r>
            <a:r>
              <a:rPr lang="en-US" i="1" baseline="0" dirty="0" smtClean="0">
                <a:ea typeface="ＭＳ Ｐゴシック" charset="-128"/>
              </a:rPr>
              <a:t> experiencing incivility within the last 6 months </a:t>
            </a:r>
            <a:r>
              <a:rPr lang="en-US" i="1" dirty="0" smtClean="0">
                <a:ea typeface="ＭＳ Ｐゴシック" charset="-128"/>
              </a:rPr>
              <a:t>reported experiencing prejudice in that time. This</a:t>
            </a:r>
            <a:r>
              <a:rPr lang="en-US" i="1" baseline="0" dirty="0" smtClean="0">
                <a:ea typeface="ＭＳ Ｐゴシック" charset="-128"/>
              </a:rPr>
              <a:t> essentially is ageism, racism, and sexism. </a:t>
            </a:r>
            <a:r>
              <a:rPr lang="en-US" i="1" dirty="0" smtClean="0">
                <a:ea typeface="ＭＳ Ｐゴシック" charset="-128"/>
              </a:rPr>
              <a:t>Prejudice is the least common type of unprofessional behavior.  It was reported by women,</a:t>
            </a:r>
            <a:r>
              <a:rPr lang="en-US" i="1" baseline="0" dirty="0" smtClean="0">
                <a:ea typeface="ＭＳ Ｐゴシック" charset="-128"/>
              </a:rPr>
              <a:t> minorities and younger attorneys.  </a:t>
            </a:r>
            <a:endParaRPr lang="en-US" i="1" dirty="0" smtClean="0">
              <a:ea typeface="ＭＳ Ｐゴシック" charset="-128"/>
            </a:endParaRPr>
          </a:p>
          <a:p>
            <a:pPr algn="just" eaLnBrk="1" hangingPunct="1"/>
            <a:endParaRPr lang="en-US" b="1" dirty="0" smtClean="0">
              <a:ea typeface="ＭＳ Ｐゴシック" charset="-128"/>
            </a:endParaRPr>
          </a:p>
        </p:txBody>
      </p:sp>
      <p:sp>
        <p:nvSpPr>
          <p:cNvPr id="4" name="Slide Number Placeholder 3"/>
          <p:cNvSpPr>
            <a:spLocks noGrp="1"/>
          </p:cNvSpPr>
          <p:nvPr>
            <p:ph type="sldNum" sz="quarter" idx="10"/>
          </p:nvPr>
        </p:nvSpPr>
        <p:spPr/>
        <p:txBody>
          <a:bodyPr/>
          <a:lstStyle/>
          <a:p>
            <a:fld id="{30196A5C-3ECF-4A0D-98FC-18D5D430E66A}" type="slidenum">
              <a:rPr lang="en-US" smtClean="0"/>
              <a:t>9</a:t>
            </a:fld>
            <a:endParaRPr lang="en-US"/>
          </a:p>
        </p:txBody>
      </p:sp>
    </p:spTree>
    <p:extLst>
      <p:ext uri="{BB962C8B-B14F-4D97-AF65-F5344CB8AC3E}">
        <p14:creationId xmlns:p14="http://schemas.microsoft.com/office/powerpoint/2010/main" val="564935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D0029C-B24D-4169-AF5A-3A163188AF79}" type="datetimeFigureOut">
              <a:rPr lang="en-US" smtClean="0"/>
              <a:t>9/11/2016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0AE3-1CF6-4FEB-B9A5-7CD200C92692}" type="slidenum">
              <a:rPr lang="en-US" smtClean="0"/>
              <a:t>‹#›</a:t>
            </a:fld>
            <a:endParaRPr lang="en-US"/>
          </a:p>
        </p:txBody>
      </p:sp>
    </p:spTree>
    <p:extLst>
      <p:ext uri="{BB962C8B-B14F-4D97-AF65-F5344CB8AC3E}">
        <p14:creationId xmlns:p14="http://schemas.microsoft.com/office/powerpoint/2010/main" val="137275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0029C-B24D-4169-AF5A-3A163188AF79}" type="datetimeFigureOut">
              <a:rPr lang="en-US" smtClean="0"/>
              <a:t>9/11/2016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0AE3-1CF6-4FEB-B9A5-7CD200C92692}" type="slidenum">
              <a:rPr lang="en-US" smtClean="0"/>
              <a:t>‹#›</a:t>
            </a:fld>
            <a:endParaRPr lang="en-US"/>
          </a:p>
        </p:txBody>
      </p:sp>
    </p:spTree>
    <p:extLst>
      <p:ext uri="{BB962C8B-B14F-4D97-AF65-F5344CB8AC3E}">
        <p14:creationId xmlns:p14="http://schemas.microsoft.com/office/powerpoint/2010/main" val="1018150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0029C-B24D-4169-AF5A-3A163188AF79}" type="datetimeFigureOut">
              <a:rPr lang="en-US" smtClean="0"/>
              <a:t>9/11/2016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0AE3-1CF6-4FEB-B9A5-7CD200C92692}" type="slidenum">
              <a:rPr lang="en-US" smtClean="0"/>
              <a:t>‹#›</a:t>
            </a:fld>
            <a:endParaRPr lang="en-US"/>
          </a:p>
        </p:txBody>
      </p:sp>
    </p:spTree>
    <p:extLst>
      <p:ext uri="{BB962C8B-B14F-4D97-AF65-F5344CB8AC3E}">
        <p14:creationId xmlns:p14="http://schemas.microsoft.com/office/powerpoint/2010/main" val="3578957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D0029C-B24D-4169-AF5A-3A163188AF79}" type="datetimeFigureOut">
              <a:rPr lang="en-US" smtClean="0"/>
              <a:t>9/11/2016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0AE3-1CF6-4FEB-B9A5-7CD200C92692}" type="slidenum">
              <a:rPr lang="en-US" smtClean="0"/>
              <a:t>‹#›</a:t>
            </a:fld>
            <a:endParaRPr lang="en-US"/>
          </a:p>
        </p:txBody>
      </p:sp>
    </p:spTree>
    <p:extLst>
      <p:ext uri="{BB962C8B-B14F-4D97-AF65-F5344CB8AC3E}">
        <p14:creationId xmlns:p14="http://schemas.microsoft.com/office/powerpoint/2010/main" val="3442380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D0029C-B24D-4169-AF5A-3A163188AF79}" type="datetimeFigureOut">
              <a:rPr lang="en-US" smtClean="0"/>
              <a:t>9/11/2016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10AE3-1CF6-4FEB-B9A5-7CD200C92692}" type="slidenum">
              <a:rPr lang="en-US" smtClean="0"/>
              <a:t>‹#›</a:t>
            </a:fld>
            <a:endParaRPr lang="en-US"/>
          </a:p>
        </p:txBody>
      </p:sp>
    </p:spTree>
    <p:extLst>
      <p:ext uri="{BB962C8B-B14F-4D97-AF65-F5344CB8AC3E}">
        <p14:creationId xmlns:p14="http://schemas.microsoft.com/office/powerpoint/2010/main" val="1976774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D0029C-B24D-4169-AF5A-3A163188AF79}" type="datetimeFigureOut">
              <a:rPr lang="en-US" smtClean="0"/>
              <a:t>9/11/2016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10AE3-1CF6-4FEB-B9A5-7CD200C92692}" type="slidenum">
              <a:rPr lang="en-US" smtClean="0"/>
              <a:t>‹#›</a:t>
            </a:fld>
            <a:endParaRPr lang="en-US"/>
          </a:p>
        </p:txBody>
      </p:sp>
    </p:spTree>
    <p:extLst>
      <p:ext uri="{BB962C8B-B14F-4D97-AF65-F5344CB8AC3E}">
        <p14:creationId xmlns:p14="http://schemas.microsoft.com/office/powerpoint/2010/main" val="153867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D0029C-B24D-4169-AF5A-3A163188AF79}" type="datetimeFigureOut">
              <a:rPr lang="en-US" smtClean="0"/>
              <a:t>9/11/2016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010AE3-1CF6-4FEB-B9A5-7CD200C92692}" type="slidenum">
              <a:rPr lang="en-US" smtClean="0"/>
              <a:t>‹#›</a:t>
            </a:fld>
            <a:endParaRPr lang="en-US"/>
          </a:p>
        </p:txBody>
      </p:sp>
    </p:spTree>
    <p:extLst>
      <p:ext uri="{BB962C8B-B14F-4D97-AF65-F5344CB8AC3E}">
        <p14:creationId xmlns:p14="http://schemas.microsoft.com/office/powerpoint/2010/main" val="692908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D0029C-B24D-4169-AF5A-3A163188AF79}" type="datetimeFigureOut">
              <a:rPr lang="en-US" smtClean="0"/>
              <a:t>9/11/2016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010AE3-1CF6-4FEB-B9A5-7CD200C92692}" type="slidenum">
              <a:rPr lang="en-US" smtClean="0"/>
              <a:t>‹#›</a:t>
            </a:fld>
            <a:endParaRPr lang="en-US"/>
          </a:p>
        </p:txBody>
      </p:sp>
    </p:spTree>
    <p:extLst>
      <p:ext uri="{BB962C8B-B14F-4D97-AF65-F5344CB8AC3E}">
        <p14:creationId xmlns:p14="http://schemas.microsoft.com/office/powerpoint/2010/main" val="3760468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D0029C-B24D-4169-AF5A-3A163188AF79}" type="datetimeFigureOut">
              <a:rPr lang="en-US" smtClean="0"/>
              <a:t>9/11/2016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010AE3-1CF6-4FEB-B9A5-7CD200C92692}" type="slidenum">
              <a:rPr lang="en-US" smtClean="0"/>
              <a:t>‹#›</a:t>
            </a:fld>
            <a:endParaRPr lang="en-US"/>
          </a:p>
        </p:txBody>
      </p:sp>
    </p:spTree>
    <p:extLst>
      <p:ext uri="{BB962C8B-B14F-4D97-AF65-F5344CB8AC3E}">
        <p14:creationId xmlns:p14="http://schemas.microsoft.com/office/powerpoint/2010/main" val="89215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D0029C-B24D-4169-AF5A-3A163188AF79}" type="datetimeFigureOut">
              <a:rPr lang="en-US" smtClean="0"/>
              <a:t>9/11/2016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10AE3-1CF6-4FEB-B9A5-7CD200C92692}" type="slidenum">
              <a:rPr lang="en-US" smtClean="0"/>
              <a:t>‹#›</a:t>
            </a:fld>
            <a:endParaRPr lang="en-US"/>
          </a:p>
        </p:txBody>
      </p:sp>
    </p:spTree>
    <p:extLst>
      <p:ext uri="{BB962C8B-B14F-4D97-AF65-F5344CB8AC3E}">
        <p14:creationId xmlns:p14="http://schemas.microsoft.com/office/powerpoint/2010/main" val="3286614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D0029C-B24D-4169-AF5A-3A163188AF79}" type="datetimeFigureOut">
              <a:rPr lang="en-US" smtClean="0"/>
              <a:t>9/11/2016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10AE3-1CF6-4FEB-B9A5-7CD200C92692}" type="slidenum">
              <a:rPr lang="en-US" smtClean="0"/>
              <a:t>‹#›</a:t>
            </a:fld>
            <a:endParaRPr lang="en-US"/>
          </a:p>
        </p:txBody>
      </p:sp>
    </p:spTree>
    <p:extLst>
      <p:ext uri="{BB962C8B-B14F-4D97-AF65-F5344CB8AC3E}">
        <p14:creationId xmlns:p14="http://schemas.microsoft.com/office/powerpoint/2010/main" val="669205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8347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0029C-B24D-4169-AF5A-3A163188AF79}" type="datetimeFigureOut">
              <a:rPr lang="en-US" smtClean="0"/>
              <a:t>9/11/2016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10AE3-1CF6-4FEB-B9A5-7CD200C92692}" type="slidenum">
              <a:rPr lang="en-US" smtClean="0"/>
              <a:t>‹#›</a:t>
            </a:fld>
            <a:endParaRPr lang="en-US"/>
          </a:p>
        </p:txBody>
      </p:sp>
    </p:spTree>
    <p:extLst>
      <p:ext uri="{BB962C8B-B14F-4D97-AF65-F5344CB8AC3E}">
        <p14:creationId xmlns:p14="http://schemas.microsoft.com/office/powerpoint/2010/main" val="1886412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17" name="Rectangle 16"/>
          <p:cNvSpPr/>
          <p:nvPr/>
        </p:nvSpPr>
        <p:spPr>
          <a:xfrm>
            <a:off x="0" y="0"/>
            <a:ext cx="12192000" cy="6858000"/>
          </a:xfrm>
          <a:prstGeom prst="rect">
            <a:avLst/>
          </a:prstGeom>
          <a:solidFill>
            <a:srgbClr val="5F3879">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3600" dirty="0" smtClean="0">
              <a:solidFill>
                <a:schemeClr val="bg1"/>
              </a:solidFill>
              <a:latin typeface="Arial Narrow" panose="020B0606020202030204" pitchFamily="34" charset="0"/>
            </a:endParaRPr>
          </a:p>
          <a:p>
            <a:pPr algn="ctr">
              <a:lnSpc>
                <a:spcPct val="80000"/>
              </a:lnSpc>
            </a:pPr>
            <a:endParaRPr lang="en-US" sz="3600" dirty="0">
              <a:solidFill>
                <a:schemeClr val="bg1"/>
              </a:solidFill>
              <a:latin typeface="Arial Narrow" panose="020B0606020202030204" pitchFamily="34" charset="0"/>
            </a:endParaRPr>
          </a:p>
          <a:p>
            <a:pPr algn="ctr">
              <a:lnSpc>
                <a:spcPct val="80000"/>
              </a:lnSpc>
            </a:pPr>
            <a:endParaRPr lang="en-US" sz="3600" dirty="0" smtClean="0">
              <a:solidFill>
                <a:schemeClr val="bg1"/>
              </a:solidFill>
              <a:latin typeface="Arial Narrow" panose="020B0606020202030204" pitchFamily="34" charset="0"/>
            </a:endParaRPr>
          </a:p>
          <a:p>
            <a:pPr algn="ctr">
              <a:lnSpc>
                <a:spcPct val="80000"/>
              </a:lnSpc>
            </a:pPr>
            <a:endParaRPr lang="en-US" sz="3600" dirty="0">
              <a:solidFill>
                <a:schemeClr val="bg1"/>
              </a:solidFill>
              <a:latin typeface="Arial Narrow" panose="020B0606020202030204" pitchFamily="34" charset="0"/>
            </a:endParaRPr>
          </a:p>
          <a:p>
            <a:pPr algn="ctr">
              <a:lnSpc>
                <a:spcPct val="80000"/>
              </a:lnSpc>
            </a:pPr>
            <a:r>
              <a:rPr lang="en-US" sz="3600" dirty="0" smtClean="0">
                <a:solidFill>
                  <a:schemeClr val="bg1"/>
                </a:solidFill>
                <a:latin typeface="Arial Narrow" panose="020B0606020202030204" pitchFamily="34" charset="0"/>
              </a:rPr>
              <a:t>What </a:t>
            </a:r>
            <a:r>
              <a:rPr lang="en-US" sz="3600" dirty="0">
                <a:solidFill>
                  <a:schemeClr val="bg1"/>
                </a:solidFill>
                <a:latin typeface="Arial Narrow" panose="020B0606020202030204" pitchFamily="34" charset="0"/>
              </a:rPr>
              <a:t>History and Ethics Can Teach Us About Attorney </a:t>
            </a:r>
            <a:r>
              <a:rPr lang="en-US" sz="3600" dirty="0" smtClean="0">
                <a:solidFill>
                  <a:schemeClr val="bg1"/>
                </a:solidFill>
                <a:latin typeface="Arial Narrow" panose="020B0606020202030204" pitchFamily="34" charset="0"/>
              </a:rPr>
              <a:t>Civility</a:t>
            </a:r>
            <a:endParaRPr lang="en-US" sz="3600" dirty="0">
              <a:solidFill>
                <a:schemeClr val="bg1"/>
              </a:solidFill>
            </a:endParaRPr>
          </a:p>
        </p:txBody>
      </p:sp>
      <p:sp>
        <p:nvSpPr>
          <p:cNvPr id="4" name="Title 1"/>
          <p:cNvSpPr txBox="1">
            <a:spLocks/>
          </p:cNvSpPr>
          <p:nvPr/>
        </p:nvSpPr>
        <p:spPr>
          <a:xfrm>
            <a:off x="1905487" y="2327692"/>
            <a:ext cx="8038614" cy="14481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5200" b="1" dirty="0" smtClean="0">
                <a:solidFill>
                  <a:schemeClr val="bg1"/>
                </a:solidFill>
                <a:latin typeface="Arial Narrow" panose="020B0606020202030204" pitchFamily="34" charset="0"/>
              </a:rPr>
              <a:t>We Can Be Civil And Effective</a:t>
            </a:r>
          </a:p>
          <a:p>
            <a:pPr algn="ctr">
              <a:lnSpc>
                <a:spcPct val="150000"/>
              </a:lnSpc>
            </a:pPr>
            <a:endParaRPr lang="en-US" sz="5200" b="1" dirty="0" smtClean="0">
              <a:solidFill>
                <a:schemeClr val="bg1"/>
              </a:solidFill>
              <a:latin typeface="Arial Narrow" panose="020B0606020202030204" pitchFamily="34" charset="0"/>
            </a:endParaRPr>
          </a:p>
        </p:txBody>
      </p:sp>
      <p:sp>
        <p:nvSpPr>
          <p:cNvPr id="11" name="Subtitle 2"/>
          <p:cNvSpPr txBox="1">
            <a:spLocks/>
          </p:cNvSpPr>
          <p:nvPr/>
        </p:nvSpPr>
        <p:spPr>
          <a:xfrm>
            <a:off x="1268756" y="4662497"/>
            <a:ext cx="9312077" cy="19319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b="1" dirty="0" smtClean="0">
              <a:solidFill>
                <a:srgbClr val="20BAAB"/>
              </a:solidFill>
              <a:latin typeface="Arial Narrow" panose="020B0606020202030204" pitchFamily="34" charset="0"/>
            </a:endParaRPr>
          </a:p>
          <a:p>
            <a:endParaRPr lang="en-US" sz="2400" dirty="0" smtClean="0">
              <a:latin typeface="Calibri" pitchFamily="34" charset="0"/>
            </a:endParaRPr>
          </a:p>
          <a:p>
            <a:endParaRPr lang="en-US" sz="2000" dirty="0">
              <a:latin typeface="Calibri" pitchFamily="34" charset="0"/>
            </a:endParaRPr>
          </a:p>
        </p:txBody>
      </p:sp>
      <p:sp>
        <p:nvSpPr>
          <p:cNvPr id="16" name="Parallelogram 15"/>
          <p:cNvSpPr/>
          <p:nvPr/>
        </p:nvSpPr>
        <p:spPr>
          <a:xfrm>
            <a:off x="770591" y="246118"/>
            <a:ext cx="8193795" cy="465677"/>
          </a:xfrm>
          <a:prstGeom prst="parallelogram">
            <a:avLst/>
          </a:prstGeom>
          <a:solidFill>
            <a:srgbClr val="54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06647" y="263514"/>
            <a:ext cx="8737930" cy="430887"/>
          </a:xfrm>
          <a:prstGeom prst="rect">
            <a:avLst/>
          </a:prstGeom>
          <a:noFill/>
        </p:spPr>
        <p:txBody>
          <a:bodyPr wrap="square" rtlCol="0">
            <a:spAutoFit/>
          </a:bodyPr>
          <a:lstStyle/>
          <a:p>
            <a:r>
              <a:rPr lang="en-US" sz="2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Illinois Supreme Court Commission on Professionalism</a:t>
            </a:r>
            <a:endPar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00" y="89382"/>
            <a:ext cx="841347" cy="841347"/>
          </a:xfrm>
          <a:prstGeom prst="rect">
            <a:avLst/>
          </a:prstGeom>
        </p:spPr>
      </p:pic>
      <p:sp>
        <p:nvSpPr>
          <p:cNvPr id="8" name="Title 1"/>
          <p:cNvSpPr txBox="1">
            <a:spLocks/>
          </p:cNvSpPr>
          <p:nvPr/>
        </p:nvSpPr>
        <p:spPr>
          <a:xfrm>
            <a:off x="1905487" y="4554073"/>
            <a:ext cx="8038614" cy="14481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en-US" sz="5200" b="1" dirty="0" smtClean="0">
              <a:solidFill>
                <a:schemeClr val="bg1"/>
              </a:solidFill>
              <a:latin typeface="Arial Narrow" panose="020B0606020202030204" pitchFamily="34" charset="0"/>
            </a:endParaRPr>
          </a:p>
          <a:p>
            <a:pPr algn="ctr">
              <a:lnSpc>
                <a:spcPct val="150000"/>
              </a:lnSpc>
            </a:pPr>
            <a:endParaRPr lang="en-US" sz="5200" b="1" dirty="0" smtClean="0">
              <a:solidFill>
                <a:schemeClr val="bg1"/>
              </a:solidFill>
              <a:latin typeface="Arial Narrow" panose="020B0606020202030204" pitchFamily="34" charset="0"/>
            </a:endParaRPr>
          </a:p>
        </p:txBody>
      </p:sp>
    </p:spTree>
    <p:extLst>
      <p:ext uri="{BB962C8B-B14F-4D97-AF65-F5344CB8AC3E}">
        <p14:creationId xmlns:p14="http://schemas.microsoft.com/office/powerpoint/2010/main" val="198988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p:cNvSpPr>
            <a:spLocks noGrp="1"/>
          </p:cNvSpPr>
          <p:nvPr>
            <p:ph sz="quarter" idx="1"/>
          </p:nvPr>
        </p:nvSpPr>
        <p:spPr>
          <a:xfrm>
            <a:off x="803238" y="1490502"/>
            <a:ext cx="9845712" cy="2999855"/>
          </a:xfrm>
        </p:spPr>
        <p:txBody>
          <a:bodyPr>
            <a:normAutofit/>
          </a:bodyPr>
          <a:lstStyle/>
          <a:p>
            <a:pPr marL="0" indent="0" defTabSz="457152">
              <a:spcAft>
                <a:spcPts val="1413"/>
              </a:spcAft>
              <a:buClr>
                <a:srgbClr val="376092"/>
              </a:buClr>
              <a:buSzPct val="150000"/>
              <a:buNone/>
              <a:defRPr/>
            </a:pPr>
            <a:r>
              <a:rPr lang="en-US" sz="3200" b="1" dirty="0" smtClean="0">
                <a:solidFill>
                  <a:srgbClr val="54B5AC"/>
                </a:solidFill>
                <a:latin typeface="Arial Narrow" panose="020B0606020202030204" pitchFamily="34" charset="0"/>
                <a:cs typeface="Tahoma" pitchFamily="28" charset="0"/>
              </a:rPr>
              <a:t>	38% </a:t>
            </a:r>
            <a:r>
              <a:rPr lang="en-US" sz="3200" b="1" dirty="0">
                <a:solidFill>
                  <a:srgbClr val="54B5AC"/>
                </a:solidFill>
                <a:latin typeface="Arial Narrow" panose="020B0606020202030204" pitchFamily="34" charset="0"/>
                <a:cs typeface="Tahoma" pitchFamily="28" charset="0"/>
              </a:rPr>
              <a:t>Experienced </a:t>
            </a:r>
            <a:r>
              <a:rPr lang="en-US" sz="3200" b="1" dirty="0" smtClean="0">
                <a:solidFill>
                  <a:srgbClr val="54B5AC"/>
                </a:solidFill>
                <a:latin typeface="Arial Narrow" panose="020B0606020202030204" pitchFamily="34" charset="0"/>
                <a:cs typeface="Tahoma" pitchFamily="28" charset="0"/>
              </a:rPr>
              <a:t>Rudeness*</a:t>
            </a:r>
            <a:endParaRPr lang="en-US" sz="3200" b="1" dirty="0">
              <a:solidFill>
                <a:srgbClr val="54B5AC"/>
              </a:solidFill>
              <a:latin typeface="Arial Narrow" panose="020B0606020202030204" pitchFamily="34" charset="0"/>
              <a:cs typeface="Tahoma" pitchFamily="28" charset="0"/>
            </a:endParaRPr>
          </a:p>
          <a:p>
            <a:pPr marL="914400" lvl="2" indent="-457200">
              <a:lnSpc>
                <a:spcPct val="100000"/>
              </a:lnSpc>
              <a:spcBef>
                <a:spcPct val="0"/>
              </a:spcBef>
              <a:buClr>
                <a:srgbClr val="20BAAB"/>
              </a:buClr>
              <a:buSzPct val="100000"/>
              <a:buFont typeface="Wingdings" panose="05000000000000000000" pitchFamily="2" charset="2"/>
              <a:buChar char="§"/>
            </a:pPr>
            <a:r>
              <a:rPr lang="en-US" sz="3200" dirty="0" smtClean="0">
                <a:solidFill>
                  <a:schemeClr val="bg1"/>
                </a:solidFill>
                <a:latin typeface="Arial Narrow" panose="020B0606020202030204" pitchFamily="34" charset="0"/>
                <a:ea typeface="Osaka" charset="-128"/>
              </a:rPr>
              <a:t>Inappropriate interruptions of others</a:t>
            </a:r>
          </a:p>
          <a:p>
            <a:pPr marL="914400" lvl="2" indent="-457200">
              <a:lnSpc>
                <a:spcPct val="100000"/>
              </a:lnSpc>
              <a:spcBef>
                <a:spcPct val="0"/>
              </a:spcBef>
              <a:buClr>
                <a:srgbClr val="20BAAB"/>
              </a:buClr>
              <a:buSzPct val="100000"/>
              <a:buFont typeface="Wingdings" panose="05000000000000000000" pitchFamily="2" charset="2"/>
              <a:buChar char="§"/>
            </a:pPr>
            <a:r>
              <a:rPr lang="en-US" sz="3200" dirty="0" smtClean="0">
                <a:solidFill>
                  <a:schemeClr val="bg1"/>
                </a:solidFill>
                <a:latin typeface="Arial Narrow" panose="020B0606020202030204" pitchFamily="34" charset="0"/>
                <a:ea typeface="Osaka" charset="-128"/>
              </a:rPr>
              <a:t>Sarcastic or condescending attitude</a:t>
            </a:r>
          </a:p>
          <a:p>
            <a:pPr marL="914400" lvl="2" indent="-457200">
              <a:lnSpc>
                <a:spcPct val="100000"/>
              </a:lnSpc>
              <a:spcBef>
                <a:spcPct val="0"/>
              </a:spcBef>
              <a:buClr>
                <a:srgbClr val="20BAAB"/>
              </a:buClr>
              <a:buSzPct val="100000"/>
              <a:buFont typeface="Wingdings" panose="05000000000000000000" pitchFamily="2" charset="2"/>
              <a:buChar char="§"/>
            </a:pPr>
            <a:r>
              <a:rPr lang="en-US" sz="3200" dirty="0" smtClean="0">
                <a:solidFill>
                  <a:schemeClr val="bg1"/>
                </a:solidFill>
                <a:latin typeface="Arial Narrow" panose="020B0606020202030204" pitchFamily="34" charset="0"/>
                <a:ea typeface="Osaka" charset="-128"/>
              </a:rPr>
              <a:t>Inappropriate language or comments in letters or email</a:t>
            </a:r>
          </a:p>
          <a:p>
            <a:pPr marL="914400" lvl="2" indent="-457200">
              <a:lnSpc>
                <a:spcPct val="100000"/>
              </a:lnSpc>
              <a:spcBef>
                <a:spcPct val="0"/>
              </a:spcBef>
              <a:buClr>
                <a:srgbClr val="20BAAB"/>
              </a:buClr>
              <a:buSzPct val="100000"/>
              <a:buFont typeface="Wingdings" panose="05000000000000000000" pitchFamily="2" charset="2"/>
              <a:buChar char="§"/>
            </a:pPr>
            <a:r>
              <a:rPr lang="en-US" sz="3200" dirty="0" smtClean="0">
                <a:solidFill>
                  <a:schemeClr val="bg1"/>
                </a:solidFill>
                <a:latin typeface="Arial Narrow" panose="020B0606020202030204" pitchFamily="34" charset="0"/>
                <a:ea typeface="Osaka" charset="-128"/>
              </a:rPr>
              <a:t>Swearing, verbal abuse, or belittling language</a:t>
            </a:r>
          </a:p>
          <a:p>
            <a:pPr marL="457200" lvl="2" indent="0">
              <a:lnSpc>
                <a:spcPct val="100000"/>
              </a:lnSpc>
              <a:spcBef>
                <a:spcPct val="0"/>
              </a:spcBef>
              <a:buClr>
                <a:srgbClr val="20BAAB"/>
              </a:buClr>
              <a:buSzPct val="100000"/>
              <a:buNone/>
            </a:pPr>
            <a:endParaRPr lang="en-US" sz="3200" dirty="0">
              <a:solidFill>
                <a:schemeClr val="bg1"/>
              </a:solidFill>
              <a:latin typeface="Arial Narrow" panose="020B0606020202030204" pitchFamily="34" charset="0"/>
              <a:ea typeface="Osaka" charset="-128"/>
            </a:endParaRPr>
          </a:p>
          <a:p>
            <a:pPr marL="457200" lvl="2" indent="0">
              <a:lnSpc>
                <a:spcPct val="100000"/>
              </a:lnSpc>
              <a:spcBef>
                <a:spcPct val="0"/>
              </a:spcBef>
              <a:buClr>
                <a:srgbClr val="20BAAB"/>
              </a:buClr>
              <a:buSzPct val="100000"/>
              <a:buNone/>
            </a:pPr>
            <a:endParaRPr lang="en-US" sz="3200" dirty="0">
              <a:solidFill>
                <a:schemeClr val="bg1"/>
              </a:solidFill>
              <a:latin typeface="Arial Narrow" panose="020B0606020202030204" pitchFamily="34" charset="0"/>
              <a:ea typeface="Osaka" charset="-128"/>
            </a:endParaRPr>
          </a:p>
        </p:txBody>
      </p:sp>
      <p:sp>
        <p:nvSpPr>
          <p:cNvPr id="13" name="Rectangle 6"/>
          <p:cNvSpPr>
            <a:spLocks noChangeArrowheads="1"/>
          </p:cNvSpPr>
          <p:nvPr/>
        </p:nvSpPr>
        <p:spPr bwMode="auto">
          <a:xfrm>
            <a:off x="6227217" y="6424003"/>
            <a:ext cx="647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i="1" dirty="0">
                <a:solidFill>
                  <a:schemeClr val="bg1"/>
                </a:solidFill>
                <a:latin typeface="Arial Narrow" panose="020B0606020202030204" pitchFamily="34" charset="0"/>
              </a:rPr>
              <a:t>Survey Of Illinois Lawyers 2014  </a:t>
            </a:r>
            <a:r>
              <a:rPr lang="en-US" altLang="en-US" sz="1400" dirty="0">
                <a:solidFill>
                  <a:schemeClr val="bg1"/>
                </a:solidFill>
                <a:latin typeface="Arial Narrow" panose="020B0606020202030204" pitchFamily="34" charset="0"/>
              </a:rPr>
              <a:t>Illinois Supreme Court Commission on Professionalism</a:t>
            </a:r>
          </a:p>
        </p:txBody>
      </p:sp>
      <p:sp>
        <p:nvSpPr>
          <p:cNvPr id="2" name="TextBox 1"/>
          <p:cNvSpPr txBox="1"/>
          <p:nvPr/>
        </p:nvSpPr>
        <p:spPr>
          <a:xfrm>
            <a:off x="1199049" y="4350454"/>
            <a:ext cx="10056336" cy="754053"/>
          </a:xfrm>
          <a:prstGeom prst="rect">
            <a:avLst/>
          </a:prstGeom>
          <a:noFill/>
        </p:spPr>
        <p:txBody>
          <a:bodyPr wrap="square" rtlCol="0">
            <a:spAutoFit/>
          </a:bodyPr>
          <a:lstStyle/>
          <a:p>
            <a:pPr marL="0" lvl="2" algn="r"/>
            <a:r>
              <a:rPr lang="en-US" sz="2500" i="1" dirty="0" smtClean="0">
                <a:solidFill>
                  <a:schemeClr val="bg1"/>
                </a:solidFill>
                <a:latin typeface="Arial Narrow" panose="020B0606020202030204" pitchFamily="34" charset="0"/>
                <a:ea typeface="Osaka" charset="-128"/>
              </a:rPr>
              <a:t>*of those who experienced incivility in the last 6 months</a:t>
            </a:r>
          </a:p>
          <a:p>
            <a:endParaRPr lang="en-US" dirty="0"/>
          </a:p>
        </p:txBody>
      </p:sp>
      <p:sp>
        <p:nvSpPr>
          <p:cNvPr id="14" name="Rectangle 13"/>
          <p:cNvSpPr/>
          <p:nvPr/>
        </p:nvSpPr>
        <p:spPr>
          <a:xfrm>
            <a:off x="803238" y="668603"/>
            <a:ext cx="5158785" cy="584775"/>
          </a:xfrm>
          <a:prstGeom prst="rect">
            <a:avLst/>
          </a:prstGeom>
        </p:spPr>
        <p:txBody>
          <a:bodyPr wrap="none">
            <a:spAutoFit/>
          </a:bodyPr>
          <a:lstStyle/>
          <a:p>
            <a:pPr algn="ctr">
              <a:spcBef>
                <a:spcPts val="1200"/>
              </a:spcBef>
              <a:buClr>
                <a:srgbClr val="20BAAB"/>
              </a:buClr>
            </a:pPr>
            <a:r>
              <a:rPr lang="en-US" sz="3200" b="1" dirty="0" smtClean="0">
                <a:solidFill>
                  <a:srgbClr val="F7941D"/>
                </a:solidFill>
                <a:latin typeface="Arial Narrow" panose="020B0606020202030204" pitchFamily="34" charset="0"/>
              </a:rPr>
              <a:t>2014 Survey of Illinois Lawyers</a:t>
            </a:r>
            <a:endParaRPr lang="en-US" sz="3200" b="1" dirty="0">
              <a:solidFill>
                <a:srgbClr val="F7941D"/>
              </a:solidFill>
              <a:latin typeface="Arial Narrow" panose="020B0606020202030204" pitchFamily="34" charset="0"/>
            </a:endParaRPr>
          </a:p>
        </p:txBody>
      </p:sp>
    </p:spTree>
    <p:extLst>
      <p:ext uri="{BB962C8B-B14F-4D97-AF65-F5344CB8AC3E}">
        <p14:creationId xmlns:p14="http://schemas.microsoft.com/office/powerpoint/2010/main" val="1311755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p:cNvSpPr>
            <a:spLocks noGrp="1"/>
          </p:cNvSpPr>
          <p:nvPr>
            <p:ph sz="quarter" idx="1"/>
          </p:nvPr>
        </p:nvSpPr>
        <p:spPr>
          <a:xfrm>
            <a:off x="803237" y="1490502"/>
            <a:ext cx="10955625" cy="3776824"/>
          </a:xfrm>
        </p:spPr>
        <p:txBody>
          <a:bodyPr>
            <a:normAutofit fontScale="92500" lnSpcReduction="10000"/>
          </a:bodyPr>
          <a:lstStyle/>
          <a:p>
            <a:pPr marL="0" indent="0" defTabSz="457152">
              <a:spcAft>
                <a:spcPts val="1413"/>
              </a:spcAft>
              <a:buClr>
                <a:srgbClr val="376092"/>
              </a:buClr>
              <a:buSzPct val="150000"/>
              <a:buNone/>
              <a:defRPr/>
            </a:pPr>
            <a:r>
              <a:rPr lang="en-US" sz="3200" b="1" dirty="0" smtClean="0">
                <a:solidFill>
                  <a:srgbClr val="54B5AC"/>
                </a:solidFill>
                <a:latin typeface="Arial Narrow" panose="020B0606020202030204" pitchFamily="34" charset="0"/>
                <a:cs typeface="Tahoma" pitchFamily="28" charset="0"/>
              </a:rPr>
              <a:t>	51% </a:t>
            </a:r>
            <a:r>
              <a:rPr lang="en-US" sz="3200" b="1" dirty="0">
                <a:solidFill>
                  <a:srgbClr val="54B5AC"/>
                </a:solidFill>
                <a:latin typeface="Arial Narrow" panose="020B0606020202030204" pitchFamily="34" charset="0"/>
                <a:cs typeface="Tahoma" pitchFamily="28" charset="0"/>
              </a:rPr>
              <a:t>Experienced Strategic </a:t>
            </a:r>
            <a:r>
              <a:rPr lang="en-US" sz="3200" b="1" dirty="0" smtClean="0">
                <a:solidFill>
                  <a:srgbClr val="54B5AC"/>
                </a:solidFill>
                <a:latin typeface="Arial Narrow" panose="020B0606020202030204" pitchFamily="34" charset="0"/>
                <a:cs typeface="Tahoma" pitchFamily="28" charset="0"/>
              </a:rPr>
              <a:t>Incivility*</a:t>
            </a:r>
            <a:endParaRPr lang="en-US" sz="3200" b="1" dirty="0">
              <a:solidFill>
                <a:srgbClr val="54B5AC"/>
              </a:solidFill>
              <a:latin typeface="Arial Narrow" panose="020B0606020202030204" pitchFamily="34" charset="0"/>
              <a:cs typeface="Tahoma" pitchFamily="28" charset="0"/>
            </a:endParaRPr>
          </a:p>
          <a:p>
            <a:pPr marL="914400" lvl="1" indent="-457200" defTabSz="457152">
              <a:spcAft>
                <a:spcPts val="1413"/>
              </a:spcAft>
              <a:buClr>
                <a:srgbClr val="54B5AC"/>
              </a:buClr>
              <a:buSzPct val="100000"/>
              <a:buFont typeface="Wingdings" panose="05000000000000000000" pitchFamily="2" charset="2"/>
              <a:buChar char="§"/>
              <a:defRPr/>
            </a:pPr>
            <a:r>
              <a:rPr lang="en-US" sz="3200" dirty="0" smtClean="0">
                <a:solidFill>
                  <a:schemeClr val="bg1"/>
                </a:solidFill>
                <a:latin typeface="Arial Narrow" panose="020B0606020202030204" pitchFamily="34" charset="0"/>
                <a:cs typeface="Tahoma" pitchFamily="28" charset="0"/>
              </a:rPr>
              <a:t>Deliberate </a:t>
            </a:r>
            <a:r>
              <a:rPr lang="en-US" sz="3200" dirty="0">
                <a:solidFill>
                  <a:schemeClr val="bg1"/>
                </a:solidFill>
                <a:latin typeface="Arial Narrow" panose="020B0606020202030204" pitchFamily="34" charset="0"/>
                <a:cs typeface="Tahoma" pitchFamily="28" charset="0"/>
              </a:rPr>
              <a:t>misrepresentation of facts</a:t>
            </a:r>
          </a:p>
          <a:p>
            <a:pPr marL="914400" lvl="1" indent="-457200" defTabSz="457152">
              <a:spcAft>
                <a:spcPts val="1413"/>
              </a:spcAft>
              <a:buClr>
                <a:srgbClr val="54B5AC"/>
              </a:buClr>
              <a:buSzPct val="100000"/>
              <a:buFont typeface="Wingdings" panose="05000000000000000000" pitchFamily="2" charset="2"/>
              <a:buChar char="§"/>
              <a:defRPr/>
            </a:pPr>
            <a:r>
              <a:rPr lang="en-US" sz="3200" dirty="0">
                <a:solidFill>
                  <a:schemeClr val="bg1"/>
                </a:solidFill>
                <a:latin typeface="Arial Narrow" panose="020B0606020202030204" pitchFamily="34" charset="0"/>
                <a:cs typeface="Tahoma" pitchFamily="28" charset="0"/>
              </a:rPr>
              <a:t>Playing hardball (not agreeing to reasonable requests)</a:t>
            </a:r>
          </a:p>
          <a:p>
            <a:pPr marL="914400" lvl="1" indent="-457200" defTabSz="457152">
              <a:spcAft>
                <a:spcPts val="1413"/>
              </a:spcAft>
              <a:buClr>
                <a:srgbClr val="54B5AC"/>
              </a:buClr>
              <a:buSzPct val="100000"/>
              <a:buFont typeface="Wingdings" panose="05000000000000000000" pitchFamily="2" charset="2"/>
              <a:buChar char="§"/>
              <a:defRPr/>
            </a:pPr>
            <a:r>
              <a:rPr lang="en-US" sz="3200" dirty="0">
                <a:solidFill>
                  <a:schemeClr val="bg1"/>
                </a:solidFill>
                <a:latin typeface="Arial Narrow" panose="020B0606020202030204" pitchFamily="34" charset="0"/>
                <a:cs typeface="Tahoma" pitchFamily="28" charset="0"/>
              </a:rPr>
              <a:t>Indiscriminate or frivolous use of </a:t>
            </a:r>
            <a:r>
              <a:rPr lang="en-US" sz="3200" dirty="0" smtClean="0">
                <a:solidFill>
                  <a:schemeClr val="bg1"/>
                </a:solidFill>
                <a:latin typeface="Arial Narrow" panose="020B0606020202030204" pitchFamily="34" charset="0"/>
                <a:cs typeface="Tahoma" pitchFamily="28" charset="0"/>
              </a:rPr>
              <a:t>drafts, pleadings, etc.</a:t>
            </a:r>
            <a:endParaRPr lang="en-US" sz="3200" dirty="0">
              <a:solidFill>
                <a:schemeClr val="bg1"/>
              </a:solidFill>
              <a:latin typeface="Arial Narrow" panose="020B0606020202030204" pitchFamily="34" charset="0"/>
              <a:cs typeface="Tahoma" pitchFamily="28" charset="0"/>
            </a:endParaRPr>
          </a:p>
          <a:p>
            <a:pPr marL="914400" lvl="1" indent="-457200" defTabSz="457152">
              <a:spcAft>
                <a:spcPts val="1413"/>
              </a:spcAft>
              <a:buClr>
                <a:srgbClr val="54B5AC"/>
              </a:buClr>
              <a:buSzPct val="100000"/>
              <a:buFont typeface="Wingdings" panose="05000000000000000000" pitchFamily="2" charset="2"/>
              <a:buChar char="§"/>
              <a:defRPr/>
            </a:pPr>
            <a:r>
              <a:rPr lang="en-US" sz="3200" dirty="0">
                <a:solidFill>
                  <a:schemeClr val="bg1"/>
                </a:solidFill>
                <a:latin typeface="Arial Narrow" panose="020B0606020202030204" pitchFamily="34" charset="0"/>
                <a:cs typeface="Tahoma" pitchFamily="28" charset="0"/>
              </a:rPr>
              <a:t>Inflammatory writing in briefs or </a:t>
            </a:r>
            <a:r>
              <a:rPr lang="en-US" sz="3200" dirty="0" smtClean="0">
                <a:solidFill>
                  <a:schemeClr val="bg1"/>
                </a:solidFill>
                <a:latin typeface="Arial Narrow" panose="020B0606020202030204" pitchFamily="34" charset="0"/>
                <a:cs typeface="Tahoma" pitchFamily="28" charset="0"/>
              </a:rPr>
              <a:t>motions</a:t>
            </a:r>
          </a:p>
          <a:p>
            <a:pPr marL="457200" lvl="1" indent="0" algn="r" defTabSz="457152">
              <a:spcAft>
                <a:spcPts val="1413"/>
              </a:spcAft>
              <a:buClr>
                <a:srgbClr val="54B5AC"/>
              </a:buClr>
              <a:buSzPct val="100000"/>
              <a:buNone/>
              <a:defRPr/>
            </a:pPr>
            <a:r>
              <a:rPr lang="en-US" sz="2700" i="1" dirty="0">
                <a:solidFill>
                  <a:schemeClr val="bg1"/>
                </a:solidFill>
                <a:latin typeface="Arial Narrow" panose="020B0606020202030204" pitchFamily="34" charset="0"/>
                <a:ea typeface="Osaka" charset="-128"/>
              </a:rPr>
              <a:t>*of those who experienced incivility in the last 6 months</a:t>
            </a:r>
          </a:p>
          <a:p>
            <a:pPr marL="457200" lvl="1" indent="0" defTabSz="457152">
              <a:spcAft>
                <a:spcPts val="1413"/>
              </a:spcAft>
              <a:buClr>
                <a:srgbClr val="54B5AC"/>
              </a:buClr>
              <a:buSzPct val="100000"/>
              <a:buNone/>
              <a:defRPr/>
            </a:pPr>
            <a:endParaRPr lang="en-US" sz="3200" dirty="0">
              <a:solidFill>
                <a:schemeClr val="bg1"/>
              </a:solidFill>
              <a:latin typeface="Arial Narrow" panose="020B0606020202030204" pitchFamily="34" charset="0"/>
              <a:cs typeface="Tahoma" pitchFamily="28" charset="0"/>
            </a:endParaRPr>
          </a:p>
        </p:txBody>
      </p:sp>
      <p:sp>
        <p:nvSpPr>
          <p:cNvPr id="13" name="Rectangle 6"/>
          <p:cNvSpPr>
            <a:spLocks noChangeArrowheads="1"/>
          </p:cNvSpPr>
          <p:nvPr/>
        </p:nvSpPr>
        <p:spPr bwMode="auto">
          <a:xfrm>
            <a:off x="0" y="6378692"/>
            <a:ext cx="647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i="1" dirty="0">
                <a:solidFill>
                  <a:schemeClr val="bg1"/>
                </a:solidFill>
                <a:latin typeface="Arial Narrow" panose="020B0606020202030204" pitchFamily="34" charset="0"/>
              </a:rPr>
              <a:t>Survey Of Illinois Lawyers 2014  </a:t>
            </a:r>
            <a:r>
              <a:rPr lang="en-US" altLang="en-US" sz="1400" dirty="0">
                <a:solidFill>
                  <a:schemeClr val="bg1"/>
                </a:solidFill>
                <a:latin typeface="Arial Narrow" panose="020B0606020202030204" pitchFamily="34" charset="0"/>
              </a:rPr>
              <a:t>Illinois Supreme Court Commission on Professionalism</a:t>
            </a:r>
          </a:p>
        </p:txBody>
      </p:sp>
      <p:sp>
        <p:nvSpPr>
          <p:cNvPr id="14" name="Rectangle 13"/>
          <p:cNvSpPr/>
          <p:nvPr/>
        </p:nvSpPr>
        <p:spPr>
          <a:xfrm>
            <a:off x="803238" y="642432"/>
            <a:ext cx="5158785" cy="584775"/>
          </a:xfrm>
          <a:prstGeom prst="rect">
            <a:avLst/>
          </a:prstGeom>
        </p:spPr>
        <p:txBody>
          <a:bodyPr wrap="none">
            <a:spAutoFit/>
          </a:bodyPr>
          <a:lstStyle/>
          <a:p>
            <a:pPr algn="ctr">
              <a:spcBef>
                <a:spcPts val="1200"/>
              </a:spcBef>
              <a:buClr>
                <a:srgbClr val="20BAAB"/>
              </a:buClr>
            </a:pPr>
            <a:r>
              <a:rPr lang="en-US" sz="3200" b="1" dirty="0" smtClean="0">
                <a:solidFill>
                  <a:srgbClr val="F7941D"/>
                </a:solidFill>
                <a:latin typeface="Arial Narrow" panose="020B0606020202030204" pitchFamily="34" charset="0"/>
              </a:rPr>
              <a:t>2014 Survey of Illinois Lawyers</a:t>
            </a:r>
            <a:endParaRPr lang="en-US" sz="3200" b="1" dirty="0">
              <a:solidFill>
                <a:srgbClr val="F7941D"/>
              </a:solidFill>
              <a:latin typeface="Arial Narrow" panose="020B0606020202030204" pitchFamily="34" charset="0"/>
            </a:endParaRPr>
          </a:p>
        </p:txBody>
      </p:sp>
    </p:spTree>
    <p:extLst>
      <p:ext uri="{BB962C8B-B14F-4D97-AF65-F5344CB8AC3E}">
        <p14:creationId xmlns:p14="http://schemas.microsoft.com/office/powerpoint/2010/main" val="3072560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p:cNvSpPr>
            <a:spLocks noGrp="1"/>
          </p:cNvSpPr>
          <p:nvPr>
            <p:ph sz="quarter" idx="1"/>
          </p:nvPr>
        </p:nvSpPr>
        <p:spPr>
          <a:xfrm>
            <a:off x="478061" y="1342650"/>
            <a:ext cx="10555426" cy="4576887"/>
          </a:xfrm>
        </p:spPr>
        <p:txBody>
          <a:bodyPr>
            <a:normAutofit/>
          </a:bodyPr>
          <a:lstStyle/>
          <a:p>
            <a:pPr marL="0" indent="0" defTabSz="457152">
              <a:spcAft>
                <a:spcPts val="1413"/>
              </a:spcAft>
              <a:buClr>
                <a:srgbClr val="376092"/>
              </a:buClr>
              <a:buSzPct val="150000"/>
              <a:buNone/>
              <a:defRPr/>
            </a:pPr>
            <a:r>
              <a:rPr lang="en-US" b="1" dirty="0" smtClean="0">
                <a:solidFill>
                  <a:schemeClr val="bg1"/>
                </a:solidFill>
                <a:latin typeface="Arial Narrow" panose="020B0606020202030204" pitchFamily="34" charset="0"/>
                <a:cs typeface="Tahoma" pitchFamily="28" charset="0"/>
              </a:rPr>
              <a:t>In </a:t>
            </a:r>
            <a:r>
              <a:rPr lang="en-US" b="1" dirty="0">
                <a:solidFill>
                  <a:schemeClr val="bg1"/>
                </a:solidFill>
                <a:latin typeface="Arial Narrow" panose="020B0606020202030204" pitchFamily="34" charset="0"/>
                <a:cs typeface="Tahoma" pitchFamily="28" charset="0"/>
              </a:rPr>
              <a:t>our survey, an overwhelming majority of Illinois lawyers acknowledge that the consequences of incivility include:</a:t>
            </a:r>
          </a:p>
          <a:p>
            <a:pPr>
              <a:buClr>
                <a:srgbClr val="54B5AC"/>
              </a:buClr>
              <a:buFont typeface="Wingdings" panose="05000000000000000000" pitchFamily="2" charset="2"/>
              <a:buChar char="§"/>
            </a:pPr>
            <a:r>
              <a:rPr lang="en-US" dirty="0" smtClean="0">
                <a:solidFill>
                  <a:schemeClr val="bg1"/>
                </a:solidFill>
                <a:latin typeface="Arial Narrow" panose="020B0606020202030204" pitchFamily="34" charset="0"/>
              </a:rPr>
              <a:t>Makes it more difficult to resolve a matter </a:t>
            </a:r>
            <a:r>
              <a:rPr lang="en-US" dirty="0" smtClean="0">
                <a:solidFill>
                  <a:srgbClr val="54B5AC"/>
                </a:solidFill>
                <a:latin typeface="Arial Narrow" panose="020B0606020202030204" pitchFamily="34" charset="0"/>
              </a:rPr>
              <a:t>(94%)</a:t>
            </a:r>
          </a:p>
          <a:p>
            <a:pPr>
              <a:buClr>
                <a:srgbClr val="54B5AC"/>
              </a:buClr>
              <a:buFont typeface="Wingdings" panose="05000000000000000000" pitchFamily="2" charset="2"/>
              <a:buChar char="§"/>
            </a:pPr>
            <a:r>
              <a:rPr lang="en-US" dirty="0" smtClean="0">
                <a:solidFill>
                  <a:schemeClr val="bg1"/>
                </a:solidFill>
                <a:latin typeface="Arial Narrow" panose="020B0606020202030204" pitchFamily="34" charset="0"/>
              </a:rPr>
              <a:t>Makes practice of law less satisfying </a:t>
            </a:r>
            <a:r>
              <a:rPr lang="en-US" dirty="0" smtClean="0">
                <a:solidFill>
                  <a:srgbClr val="54B5AC"/>
                </a:solidFill>
                <a:latin typeface="Arial Narrow" panose="020B0606020202030204" pitchFamily="34" charset="0"/>
              </a:rPr>
              <a:t>(92%)</a:t>
            </a:r>
          </a:p>
          <a:p>
            <a:pPr>
              <a:buClr>
                <a:srgbClr val="54B5AC"/>
              </a:buClr>
              <a:buFont typeface="Wingdings" panose="05000000000000000000" pitchFamily="2" charset="2"/>
              <a:buChar char="§"/>
            </a:pPr>
            <a:r>
              <a:rPr lang="en-US" dirty="0" smtClean="0">
                <a:solidFill>
                  <a:schemeClr val="bg1"/>
                </a:solidFill>
                <a:latin typeface="Arial Narrow" panose="020B0606020202030204" pitchFamily="34" charset="0"/>
              </a:rPr>
              <a:t>Harms public confidence in judicial system </a:t>
            </a:r>
            <a:r>
              <a:rPr lang="en-US" dirty="0" smtClean="0">
                <a:solidFill>
                  <a:srgbClr val="54B5AC"/>
                </a:solidFill>
                <a:latin typeface="Arial Narrow" panose="020B0606020202030204" pitchFamily="34" charset="0"/>
              </a:rPr>
              <a:t>(91%)</a:t>
            </a:r>
          </a:p>
          <a:p>
            <a:pPr>
              <a:buClr>
                <a:srgbClr val="54B5AC"/>
              </a:buClr>
              <a:buFont typeface="Wingdings" panose="05000000000000000000" pitchFamily="2" charset="2"/>
              <a:buChar char="§"/>
            </a:pPr>
            <a:r>
              <a:rPr lang="en-US" dirty="0" smtClean="0">
                <a:solidFill>
                  <a:schemeClr val="bg1"/>
                </a:solidFill>
                <a:latin typeface="Arial Narrow" panose="020B0606020202030204" pitchFamily="34" charset="0"/>
              </a:rPr>
              <a:t>Leads to increased litigation costs </a:t>
            </a:r>
            <a:r>
              <a:rPr lang="en-US" dirty="0" smtClean="0">
                <a:solidFill>
                  <a:srgbClr val="54B5AC"/>
                </a:solidFill>
                <a:latin typeface="Arial Narrow" panose="020B0606020202030204" pitchFamily="34" charset="0"/>
              </a:rPr>
              <a:t>(89%)</a:t>
            </a:r>
          </a:p>
          <a:p>
            <a:pPr>
              <a:buClr>
                <a:srgbClr val="54B5AC"/>
              </a:buClr>
              <a:buFont typeface="Wingdings" panose="05000000000000000000" pitchFamily="2" charset="2"/>
              <a:buChar char="§"/>
            </a:pPr>
            <a:r>
              <a:rPr lang="en-US" dirty="0" smtClean="0">
                <a:solidFill>
                  <a:schemeClr val="bg1"/>
                </a:solidFill>
                <a:latin typeface="Arial Narrow" panose="020B0606020202030204" pitchFamily="34" charset="0"/>
              </a:rPr>
              <a:t>Tends to prolong discovery/negotiations </a:t>
            </a:r>
            <a:r>
              <a:rPr lang="en-US" dirty="0" smtClean="0">
                <a:solidFill>
                  <a:srgbClr val="54B5AC"/>
                </a:solidFill>
                <a:latin typeface="Arial Narrow" panose="020B0606020202030204" pitchFamily="34" charset="0"/>
              </a:rPr>
              <a:t>(88%)</a:t>
            </a:r>
          </a:p>
          <a:p>
            <a:pPr>
              <a:buClr>
                <a:srgbClr val="54B5AC"/>
              </a:buClr>
              <a:buFont typeface="Wingdings" panose="05000000000000000000" pitchFamily="2" charset="2"/>
              <a:buChar char="§"/>
            </a:pPr>
            <a:r>
              <a:rPr lang="en-US" dirty="0" smtClean="0">
                <a:solidFill>
                  <a:schemeClr val="bg1"/>
                </a:solidFill>
                <a:latin typeface="Arial Narrow" panose="020B0606020202030204" pitchFamily="34" charset="0"/>
              </a:rPr>
              <a:t>Discourages diversity in the profession </a:t>
            </a:r>
            <a:r>
              <a:rPr lang="en-US" dirty="0" smtClean="0">
                <a:solidFill>
                  <a:srgbClr val="54B5AC"/>
                </a:solidFill>
                <a:latin typeface="Arial Narrow" panose="020B0606020202030204" pitchFamily="34" charset="0"/>
              </a:rPr>
              <a:t>(51%)</a:t>
            </a:r>
          </a:p>
          <a:p>
            <a:pPr marL="0" indent="0" defTabSz="457152">
              <a:spcAft>
                <a:spcPts val="1413"/>
              </a:spcAft>
              <a:buClr>
                <a:srgbClr val="376092"/>
              </a:buClr>
              <a:buSzPct val="150000"/>
              <a:buNone/>
              <a:defRPr/>
            </a:pPr>
            <a:endParaRPr lang="en-US" b="1" dirty="0">
              <a:solidFill>
                <a:srgbClr val="20BAAB"/>
              </a:solidFill>
              <a:latin typeface="Arial Narrow" panose="020B0606020202030204" pitchFamily="34" charset="0"/>
              <a:cs typeface="Tahoma" pitchFamily="28" charset="0"/>
            </a:endParaRPr>
          </a:p>
        </p:txBody>
      </p:sp>
      <p:sp>
        <p:nvSpPr>
          <p:cNvPr id="13" name="Rectangle 6"/>
          <p:cNvSpPr>
            <a:spLocks noChangeArrowheads="1"/>
          </p:cNvSpPr>
          <p:nvPr/>
        </p:nvSpPr>
        <p:spPr bwMode="auto">
          <a:xfrm>
            <a:off x="6317885" y="6550223"/>
            <a:ext cx="647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i="1" dirty="0">
                <a:solidFill>
                  <a:schemeClr val="bg1"/>
                </a:solidFill>
                <a:latin typeface="Arial Narrow" panose="020B0606020202030204" pitchFamily="34" charset="0"/>
              </a:rPr>
              <a:t>Survey Of Illinois Lawyers 2014  </a:t>
            </a:r>
            <a:r>
              <a:rPr lang="en-US" altLang="en-US" sz="1400" dirty="0">
                <a:solidFill>
                  <a:schemeClr val="bg1"/>
                </a:solidFill>
                <a:latin typeface="Arial Narrow" panose="020B0606020202030204" pitchFamily="34" charset="0"/>
              </a:rPr>
              <a:t>Illinois Supreme Court Commission on Professionalism</a:t>
            </a:r>
          </a:p>
        </p:txBody>
      </p:sp>
      <p:sp>
        <p:nvSpPr>
          <p:cNvPr id="14" name="Rectangle 13"/>
          <p:cNvSpPr/>
          <p:nvPr/>
        </p:nvSpPr>
        <p:spPr>
          <a:xfrm>
            <a:off x="478061" y="733639"/>
            <a:ext cx="5158785" cy="584775"/>
          </a:xfrm>
          <a:prstGeom prst="rect">
            <a:avLst/>
          </a:prstGeom>
        </p:spPr>
        <p:txBody>
          <a:bodyPr wrap="none">
            <a:spAutoFit/>
          </a:bodyPr>
          <a:lstStyle/>
          <a:p>
            <a:pPr algn="ctr">
              <a:spcBef>
                <a:spcPts val="1200"/>
              </a:spcBef>
              <a:buClr>
                <a:srgbClr val="20BAAB"/>
              </a:buClr>
            </a:pPr>
            <a:r>
              <a:rPr lang="en-US" sz="3200" b="1" dirty="0" smtClean="0">
                <a:solidFill>
                  <a:srgbClr val="F7941D"/>
                </a:solidFill>
                <a:latin typeface="Arial Narrow" panose="020B0606020202030204" pitchFamily="34" charset="0"/>
              </a:rPr>
              <a:t>2014 Survey of Illinois Lawyers</a:t>
            </a:r>
            <a:endParaRPr lang="en-US" sz="3200" b="1" dirty="0">
              <a:solidFill>
                <a:srgbClr val="F7941D"/>
              </a:solidFill>
              <a:latin typeface="Arial Narrow" panose="020B060602020203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999" r="3369"/>
          <a:stretch/>
        </p:blipFill>
        <p:spPr>
          <a:xfrm>
            <a:off x="7470341" y="2260335"/>
            <a:ext cx="4469935" cy="3394507"/>
          </a:xfrm>
          <a:prstGeom prst="rect">
            <a:avLst/>
          </a:prstGeom>
        </p:spPr>
      </p:pic>
    </p:spTree>
    <p:extLst>
      <p:ext uri="{BB962C8B-B14F-4D97-AF65-F5344CB8AC3E}">
        <p14:creationId xmlns:p14="http://schemas.microsoft.com/office/powerpoint/2010/main" val="2165684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p:cNvSpPr>
            <a:spLocks noGrp="1"/>
          </p:cNvSpPr>
          <p:nvPr>
            <p:ph sz="quarter" idx="1"/>
          </p:nvPr>
        </p:nvSpPr>
        <p:spPr>
          <a:xfrm>
            <a:off x="659107" y="1485363"/>
            <a:ext cx="9936951" cy="4542000"/>
          </a:xfrm>
        </p:spPr>
        <p:txBody>
          <a:bodyPr>
            <a:noAutofit/>
          </a:bodyPr>
          <a:lstStyle/>
          <a:p>
            <a:pPr marL="0" indent="0" defTabSz="457152">
              <a:spcAft>
                <a:spcPts val="1413"/>
              </a:spcAft>
              <a:buClr>
                <a:srgbClr val="376092"/>
              </a:buClr>
              <a:buSzPct val="150000"/>
              <a:buNone/>
              <a:defRPr/>
            </a:pPr>
            <a:r>
              <a:rPr lang="en-US" sz="3000" b="1" dirty="0" smtClean="0">
                <a:solidFill>
                  <a:schemeClr val="bg1"/>
                </a:solidFill>
                <a:latin typeface="Arial Narrow" panose="020B0606020202030204" pitchFamily="34" charset="0"/>
                <a:cs typeface="Tahoma" pitchFamily="28" charset="0"/>
              </a:rPr>
              <a:t>Strategies to Improve Professionalism and Civility:</a:t>
            </a:r>
          </a:p>
          <a:p>
            <a:pPr>
              <a:lnSpc>
                <a:spcPct val="100000"/>
              </a:lnSpc>
              <a:buClr>
                <a:srgbClr val="54B5AC"/>
              </a:buClr>
              <a:buFont typeface="Wingdings" panose="05000000000000000000" pitchFamily="2" charset="2"/>
              <a:buChar char="§"/>
            </a:pPr>
            <a:r>
              <a:rPr lang="en-US" kern="0" dirty="0" smtClean="0">
                <a:solidFill>
                  <a:schemeClr val="bg1"/>
                </a:solidFill>
                <a:latin typeface="Arial Narrow" panose="020B0606020202030204" pitchFamily="34" charset="0"/>
              </a:rPr>
              <a:t>Impose/enforce court of judicial consequence</a:t>
            </a:r>
          </a:p>
          <a:p>
            <a:pPr>
              <a:lnSpc>
                <a:spcPct val="100000"/>
              </a:lnSpc>
              <a:buClr>
                <a:srgbClr val="54B5AC"/>
              </a:buClr>
              <a:buFont typeface="Wingdings" panose="05000000000000000000" pitchFamily="2" charset="2"/>
              <a:buChar char="§"/>
            </a:pPr>
            <a:r>
              <a:rPr lang="en-US" kern="0" dirty="0" smtClean="0">
                <a:solidFill>
                  <a:schemeClr val="bg1"/>
                </a:solidFill>
                <a:latin typeface="Arial Narrow" panose="020B0606020202030204" pitchFamily="34" charset="0"/>
              </a:rPr>
              <a:t>Training/CLE </a:t>
            </a:r>
            <a:r>
              <a:rPr lang="en-US" kern="0" dirty="0">
                <a:solidFill>
                  <a:schemeClr val="bg1"/>
                </a:solidFill>
                <a:latin typeface="Arial Narrow" panose="020B0606020202030204" pitchFamily="34" charset="0"/>
              </a:rPr>
              <a:t>on civility and professionalism</a:t>
            </a:r>
          </a:p>
          <a:p>
            <a:pPr>
              <a:lnSpc>
                <a:spcPct val="100000"/>
              </a:lnSpc>
              <a:buClr>
                <a:srgbClr val="54B5AC"/>
              </a:buClr>
              <a:buFont typeface="Wingdings" panose="05000000000000000000" pitchFamily="2" charset="2"/>
              <a:buChar char="§"/>
            </a:pPr>
            <a:r>
              <a:rPr lang="en-US" kern="0" dirty="0">
                <a:solidFill>
                  <a:schemeClr val="bg1"/>
                </a:solidFill>
                <a:latin typeface="Arial Narrow" panose="020B0606020202030204" pitchFamily="34" charset="0"/>
              </a:rPr>
              <a:t>Mandatory CLE on civility and professionalism</a:t>
            </a:r>
          </a:p>
          <a:p>
            <a:pPr>
              <a:lnSpc>
                <a:spcPct val="100000"/>
              </a:lnSpc>
              <a:buClr>
                <a:srgbClr val="54B5AC"/>
              </a:buClr>
              <a:buFont typeface="Wingdings" panose="05000000000000000000" pitchFamily="2" charset="2"/>
              <a:buChar char="§"/>
            </a:pPr>
            <a:r>
              <a:rPr lang="en-US" kern="0" dirty="0">
                <a:solidFill>
                  <a:schemeClr val="bg1"/>
                </a:solidFill>
                <a:latin typeface="Arial Narrow" panose="020B0606020202030204" pitchFamily="34" charset="0"/>
              </a:rPr>
              <a:t>Educate judges to better deal with incivility</a:t>
            </a:r>
          </a:p>
          <a:p>
            <a:pPr>
              <a:lnSpc>
                <a:spcPct val="100000"/>
              </a:lnSpc>
              <a:buClr>
                <a:srgbClr val="54B5AC"/>
              </a:buClr>
              <a:buFont typeface="Wingdings" panose="05000000000000000000" pitchFamily="2" charset="2"/>
              <a:buChar char="§"/>
            </a:pPr>
            <a:r>
              <a:rPr lang="en-US" kern="0" dirty="0">
                <a:solidFill>
                  <a:schemeClr val="bg1"/>
                </a:solidFill>
                <a:latin typeface="Arial Narrow" panose="020B0606020202030204" pitchFamily="34" charset="0"/>
              </a:rPr>
              <a:t>Increase law school professionalism training</a:t>
            </a:r>
          </a:p>
          <a:p>
            <a:pPr>
              <a:lnSpc>
                <a:spcPct val="100000"/>
              </a:lnSpc>
              <a:buClr>
                <a:srgbClr val="54B5AC"/>
              </a:buClr>
              <a:buFont typeface="Wingdings" panose="05000000000000000000" pitchFamily="2" charset="2"/>
              <a:buChar char="§"/>
            </a:pPr>
            <a:r>
              <a:rPr lang="en-US" kern="0" dirty="0">
                <a:solidFill>
                  <a:schemeClr val="bg1"/>
                </a:solidFill>
                <a:latin typeface="Arial Narrow" panose="020B0606020202030204" pitchFamily="34" charset="0"/>
              </a:rPr>
              <a:t>Create mechanism for reporting to ARDC or other tribunal </a:t>
            </a:r>
          </a:p>
        </p:txBody>
      </p:sp>
      <p:sp>
        <p:nvSpPr>
          <p:cNvPr id="13" name="Rectangle 6"/>
          <p:cNvSpPr>
            <a:spLocks noChangeArrowheads="1"/>
          </p:cNvSpPr>
          <p:nvPr/>
        </p:nvSpPr>
        <p:spPr bwMode="auto">
          <a:xfrm>
            <a:off x="6336632" y="6550223"/>
            <a:ext cx="647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i="1" dirty="0">
                <a:solidFill>
                  <a:schemeClr val="bg1"/>
                </a:solidFill>
                <a:latin typeface="Arial Narrow" panose="020B0606020202030204" pitchFamily="34" charset="0"/>
              </a:rPr>
              <a:t>Survey Of Illinois Lawyers 2014  </a:t>
            </a:r>
            <a:r>
              <a:rPr lang="en-US" altLang="en-US" sz="1400" dirty="0">
                <a:solidFill>
                  <a:schemeClr val="bg1"/>
                </a:solidFill>
                <a:latin typeface="Arial Narrow" panose="020B0606020202030204" pitchFamily="34" charset="0"/>
              </a:rPr>
              <a:t>Illinois Supreme Court Commission on Professionalism</a:t>
            </a:r>
          </a:p>
        </p:txBody>
      </p:sp>
      <p:sp>
        <p:nvSpPr>
          <p:cNvPr id="14" name="Rectangle 13"/>
          <p:cNvSpPr/>
          <p:nvPr/>
        </p:nvSpPr>
        <p:spPr>
          <a:xfrm>
            <a:off x="659107" y="549260"/>
            <a:ext cx="5158785" cy="584775"/>
          </a:xfrm>
          <a:prstGeom prst="rect">
            <a:avLst/>
          </a:prstGeom>
        </p:spPr>
        <p:txBody>
          <a:bodyPr wrap="none">
            <a:spAutoFit/>
          </a:bodyPr>
          <a:lstStyle/>
          <a:p>
            <a:pPr algn="ctr">
              <a:spcBef>
                <a:spcPts val="1200"/>
              </a:spcBef>
              <a:buClr>
                <a:srgbClr val="20BAAB"/>
              </a:buClr>
            </a:pPr>
            <a:r>
              <a:rPr lang="en-US" sz="3200" b="1" dirty="0" smtClean="0">
                <a:solidFill>
                  <a:srgbClr val="F7941D"/>
                </a:solidFill>
                <a:latin typeface="Arial Narrow" panose="020B0606020202030204" pitchFamily="34" charset="0"/>
              </a:rPr>
              <a:t>2014 Survey of Illinois Lawyers</a:t>
            </a:r>
            <a:endParaRPr lang="en-US" sz="3200" b="1" dirty="0">
              <a:solidFill>
                <a:srgbClr val="F7941D"/>
              </a:solidFill>
              <a:latin typeface="Arial Narrow" panose="020B0606020202030204" pitchFamily="34" charset="0"/>
            </a:endParaRPr>
          </a:p>
        </p:txBody>
      </p:sp>
    </p:spTree>
    <p:extLst>
      <p:ext uri="{BB962C8B-B14F-4D97-AF65-F5344CB8AC3E}">
        <p14:creationId xmlns:p14="http://schemas.microsoft.com/office/powerpoint/2010/main" val="3053741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5F387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0"/>
              <a:solidFill>
                <a:schemeClr val="accent1"/>
              </a:solidFill>
              <a:effectLst>
                <a:outerShdw blurRad="38100" dist="25400" dir="5400000" algn="ctr" rotWithShape="0">
                  <a:srgbClr val="6E747A">
                    <a:alpha val="43000"/>
                  </a:srgbClr>
                </a:outerShdw>
              </a:effectLst>
            </a:endParaRPr>
          </a:p>
        </p:txBody>
      </p:sp>
      <p:grpSp>
        <p:nvGrpSpPr>
          <p:cNvPr id="6" name="Group 5"/>
          <p:cNvGrpSpPr/>
          <p:nvPr/>
        </p:nvGrpSpPr>
        <p:grpSpPr>
          <a:xfrm>
            <a:off x="-214766" y="288768"/>
            <a:ext cx="6072641" cy="597832"/>
            <a:chOff x="-296408" y="236041"/>
            <a:chExt cx="4937760" cy="438912"/>
          </a:xfrm>
        </p:grpSpPr>
        <p:sp>
          <p:nvSpPr>
            <p:cNvPr id="9" name="Parallelogram 8"/>
            <p:cNvSpPr/>
            <p:nvPr/>
          </p:nvSpPr>
          <p:spPr>
            <a:xfrm>
              <a:off x="-296408" y="236041"/>
              <a:ext cx="4937760" cy="438912"/>
            </a:xfrm>
            <a:prstGeom prst="parallelogram">
              <a:avLst/>
            </a:prstGeom>
            <a:solidFill>
              <a:srgbClr val="54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749" y="245627"/>
              <a:ext cx="4307445" cy="429326"/>
            </a:xfrm>
            <a:prstGeom prst="rect">
              <a:avLst/>
            </a:prstGeom>
            <a:noFill/>
          </p:spPr>
          <p:txBody>
            <a:bodyPr wrap="square" rtlCol="0">
              <a:spAutoFit/>
            </a:bodyPr>
            <a:lstStyle/>
            <a:p>
              <a:r>
                <a:rPr lang="en-US" sz="3200" b="1" dirty="0"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The Civility Solution</a:t>
              </a:r>
              <a:endParaRPr lang="en-US" sz="3200" b="1"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8899468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p:cNvSpPr>
            <a:spLocks noGrp="1"/>
          </p:cNvSpPr>
          <p:nvPr>
            <p:ph sz="quarter" idx="1"/>
          </p:nvPr>
        </p:nvSpPr>
        <p:spPr>
          <a:xfrm>
            <a:off x="797795" y="2406290"/>
            <a:ext cx="4802905" cy="3325038"/>
          </a:xfrm>
        </p:spPr>
        <p:txBody>
          <a:bodyPr>
            <a:normAutofit/>
          </a:bodyPr>
          <a:lstStyle/>
          <a:p>
            <a:pPr marL="0" indent="0" defTabSz="457152">
              <a:spcAft>
                <a:spcPts val="1413"/>
              </a:spcAft>
              <a:buSzPct val="150000"/>
              <a:buNone/>
              <a:defRPr/>
            </a:pPr>
            <a:r>
              <a:rPr lang="en-US" sz="3400" dirty="0">
                <a:solidFill>
                  <a:schemeClr val="bg1"/>
                </a:solidFill>
                <a:latin typeface="Arial Narrow" panose="020B0606020202030204" pitchFamily="34" charset="0"/>
                <a:cs typeface="Tahoma" pitchFamily="28" charset="0"/>
              </a:rPr>
              <a:t>“Civility” derives from the Latin “</a:t>
            </a:r>
            <a:r>
              <a:rPr lang="en-US" sz="3400" dirty="0" err="1">
                <a:solidFill>
                  <a:schemeClr val="bg1"/>
                </a:solidFill>
                <a:latin typeface="Arial Narrow" panose="020B0606020202030204" pitchFamily="34" charset="0"/>
                <a:cs typeface="Tahoma" pitchFamily="28" charset="0"/>
              </a:rPr>
              <a:t>civitas</a:t>
            </a:r>
            <a:r>
              <a:rPr lang="en-US" sz="3400" dirty="0">
                <a:solidFill>
                  <a:schemeClr val="bg1"/>
                </a:solidFill>
                <a:latin typeface="Arial Narrow" panose="020B0606020202030204" pitchFamily="34" charset="0"/>
                <a:cs typeface="Tahoma" pitchFamily="28" charset="0"/>
              </a:rPr>
              <a:t>” meaning “city”. </a:t>
            </a:r>
            <a:endParaRPr lang="en-US" sz="3400" dirty="0" smtClean="0">
              <a:solidFill>
                <a:schemeClr val="bg1"/>
              </a:solidFill>
              <a:latin typeface="Arial Narrow" panose="020B0606020202030204" pitchFamily="34" charset="0"/>
              <a:cs typeface="Tahoma" pitchFamily="28" charset="0"/>
            </a:endParaRPr>
          </a:p>
          <a:p>
            <a:pPr marL="0" indent="0" defTabSz="457152">
              <a:spcAft>
                <a:spcPts val="1413"/>
              </a:spcAft>
              <a:buSzPct val="150000"/>
              <a:buNone/>
              <a:defRPr/>
            </a:pPr>
            <a:r>
              <a:rPr lang="en-US" sz="3400" dirty="0" smtClean="0">
                <a:solidFill>
                  <a:schemeClr val="bg1"/>
                </a:solidFill>
                <a:latin typeface="Arial Narrow" panose="020B0606020202030204" pitchFamily="34" charset="0"/>
                <a:cs typeface="Tahoma" pitchFamily="28" charset="0"/>
              </a:rPr>
              <a:t>“</a:t>
            </a:r>
            <a:r>
              <a:rPr lang="en-US" sz="3400" dirty="0" err="1">
                <a:solidFill>
                  <a:schemeClr val="bg1"/>
                </a:solidFill>
                <a:latin typeface="Arial Narrow" panose="020B0606020202030204" pitchFamily="34" charset="0"/>
                <a:cs typeface="Tahoma" pitchFamily="28" charset="0"/>
              </a:rPr>
              <a:t>Civitas</a:t>
            </a:r>
            <a:r>
              <a:rPr lang="en-US" sz="3400" dirty="0">
                <a:solidFill>
                  <a:schemeClr val="bg1"/>
                </a:solidFill>
                <a:latin typeface="Arial Narrow" panose="020B0606020202030204" pitchFamily="34" charset="0"/>
                <a:cs typeface="Tahoma" pitchFamily="28" charset="0"/>
              </a:rPr>
              <a:t>” is the root of the word “civilization”</a:t>
            </a:r>
          </a:p>
        </p:txBody>
      </p:sp>
      <p:pic>
        <p:nvPicPr>
          <p:cNvPr id="6" name="Picture 2" descr="http://media-cdn.tripadvisor.com/media/photo-s/01/95/19/7e/r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1608435"/>
            <a:ext cx="5503862" cy="412289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14766" y="288768"/>
            <a:ext cx="6072641" cy="597832"/>
            <a:chOff x="-296408" y="236041"/>
            <a:chExt cx="4937760" cy="438912"/>
          </a:xfrm>
        </p:grpSpPr>
        <p:sp>
          <p:nvSpPr>
            <p:cNvPr id="12" name="Parallelogram 11"/>
            <p:cNvSpPr/>
            <p:nvPr/>
          </p:nvSpPr>
          <p:spPr>
            <a:xfrm>
              <a:off x="-296408" y="236041"/>
              <a:ext cx="4937760" cy="438912"/>
            </a:xfrm>
            <a:prstGeom prst="parallelogram">
              <a:avLst/>
            </a:prstGeom>
            <a:solidFill>
              <a:srgbClr val="54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8749" y="245627"/>
              <a:ext cx="4307445" cy="429326"/>
            </a:xfrm>
            <a:prstGeom prst="rect">
              <a:avLst/>
            </a:prstGeom>
            <a:noFill/>
          </p:spPr>
          <p:txBody>
            <a:bodyPr wrap="square" rtlCol="0">
              <a:spAutoFit/>
            </a:bodyPr>
            <a:lstStyle/>
            <a:p>
              <a:r>
                <a:rPr lang="en-US" sz="3200" b="1" dirty="0"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The Meaning of Civility</a:t>
              </a:r>
              <a:endParaRPr lang="en-US" sz="3200" b="1"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1833467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yourbest100.com/pic/people/philosophers/desiderius-erasm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379" y="1055515"/>
            <a:ext cx="7378332" cy="4607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images.betterworldbooks.com/184/A-Handbook-on-Good-Manners-for-Children-Erasmus-of-Rotterdam-97818480910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288" y="1055515"/>
            <a:ext cx="3062072" cy="461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10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richard-seaman.com/USA/Cities/Chicago/Landmarks/ChicagoSkyline1.jpg"/>
          <p:cNvPicPr>
            <a:picLocks noChangeAspect="1" noChangeArrowheads="1"/>
          </p:cNvPicPr>
          <p:nvPr/>
        </p:nvPicPr>
        <p:blipFill rotWithShape="1">
          <a:blip r:embed="rId3">
            <a:extLst>
              <a:ext uri="{28A0092B-C50C-407E-A947-70E740481C1C}">
                <a14:useLocalDpi xmlns:a14="http://schemas.microsoft.com/office/drawing/2010/main" val="0"/>
              </a:ext>
            </a:extLst>
          </a:blip>
          <a:srcRect b="13552"/>
          <a:stretch/>
        </p:blipFill>
        <p:spPr bwMode="auto">
          <a:xfrm>
            <a:off x="0" y="0"/>
            <a:ext cx="12207176" cy="68743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0"/>
            <a:ext cx="12192000" cy="6858000"/>
          </a:xfrm>
          <a:prstGeom prst="rect">
            <a:avLst/>
          </a:prstGeom>
          <a:solidFill>
            <a:srgbClr val="5F387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0"/>
              <a:solidFill>
                <a:schemeClr val="accent1"/>
              </a:solidFill>
              <a:effectLst>
                <a:outerShdw blurRad="38100" dist="25400" dir="5400000" algn="ctr" rotWithShape="0">
                  <a:srgbClr val="6E747A">
                    <a:alpha val="43000"/>
                  </a:srgbClr>
                </a:outerShdw>
              </a:effectLst>
            </a:endParaRPr>
          </a:p>
        </p:txBody>
      </p:sp>
      <p:sp>
        <p:nvSpPr>
          <p:cNvPr id="6" name="Text Placeholder 3"/>
          <p:cNvSpPr>
            <a:spLocks noGrp="1"/>
          </p:cNvSpPr>
          <p:nvPr>
            <p:ph sz="quarter" idx="1"/>
          </p:nvPr>
        </p:nvSpPr>
        <p:spPr>
          <a:xfrm>
            <a:off x="1796273" y="1649174"/>
            <a:ext cx="8370854" cy="3575980"/>
          </a:xfrm>
          <a:ln>
            <a:miter lim="800000"/>
          </a:ln>
        </p:spPr>
        <p:txBody>
          <a:bodyPr lIns="100794" tIns="50397" rIns="100794" bIns="50397">
            <a:noAutofit/>
          </a:bodyPr>
          <a:lstStyle/>
          <a:p>
            <a:pPr marL="0" indent="0" algn="just" defTabSz="457152">
              <a:lnSpc>
                <a:spcPct val="100000"/>
              </a:lnSpc>
              <a:spcBef>
                <a:spcPts val="0"/>
              </a:spcBef>
              <a:buNone/>
              <a:defRPr/>
            </a:pPr>
            <a:r>
              <a:rPr lang="en-US" sz="3200" b="1" dirty="0">
                <a:solidFill>
                  <a:schemeClr val="bg1"/>
                </a:solidFill>
                <a:latin typeface="Arial Narrow" panose="020B0606020202030204" pitchFamily="34" charset="0"/>
              </a:rPr>
              <a:t>“[I]n the classical sense, civility and politeness are </a:t>
            </a:r>
            <a:r>
              <a:rPr lang="en-US" sz="3200" b="1" dirty="0" smtClean="0">
                <a:solidFill>
                  <a:schemeClr val="bg1"/>
                </a:solidFill>
                <a:latin typeface="Arial Narrow" panose="020B0606020202030204" pitchFamily="34" charset="0"/>
              </a:rPr>
              <a:t>… indications </a:t>
            </a:r>
            <a:r>
              <a:rPr lang="en-US" sz="3200" b="1" dirty="0">
                <a:solidFill>
                  <a:schemeClr val="bg1"/>
                </a:solidFill>
                <a:latin typeface="Arial Narrow" panose="020B0606020202030204" pitchFamily="34" charset="0"/>
              </a:rPr>
              <a:t>of how life is to be best lived in cities in which citizens are dependent on one another and the state for functional relations within complex social networks</a:t>
            </a:r>
            <a:r>
              <a:rPr lang="en-US" sz="3200" b="1" dirty="0" smtClean="0">
                <a:solidFill>
                  <a:schemeClr val="bg1"/>
                </a:solidFill>
                <a:latin typeface="Arial Narrow" panose="020B0606020202030204" pitchFamily="34" charset="0"/>
              </a:rPr>
              <a:t>.”</a:t>
            </a:r>
            <a:endParaRPr lang="en-US" sz="3200" b="1" dirty="0">
              <a:solidFill>
                <a:srgbClr val="20BAAB"/>
              </a:solidFill>
              <a:latin typeface="Arial Narrow" panose="020B0606020202030204" pitchFamily="34" charset="0"/>
            </a:endParaRPr>
          </a:p>
          <a:p>
            <a:pPr marL="0" indent="0" algn="r" defTabSz="457152">
              <a:lnSpc>
                <a:spcPct val="100000"/>
              </a:lnSpc>
              <a:spcBef>
                <a:spcPts val="0"/>
              </a:spcBef>
              <a:buNone/>
              <a:defRPr/>
            </a:pPr>
            <a:r>
              <a:rPr lang="en-US" sz="3200" b="1" dirty="0">
                <a:solidFill>
                  <a:srgbClr val="20BAAB"/>
                </a:solidFill>
                <a:latin typeface="Arial Narrow" panose="020B0606020202030204" pitchFamily="34" charset="0"/>
              </a:rPr>
              <a:t> </a:t>
            </a:r>
            <a:r>
              <a:rPr lang="en-US" sz="3200" b="1" dirty="0">
                <a:solidFill>
                  <a:srgbClr val="F7941D"/>
                </a:solidFill>
                <a:latin typeface="Arial Narrow" panose="020B0606020202030204" pitchFamily="34" charset="0"/>
              </a:rPr>
              <a:t>-- </a:t>
            </a:r>
            <a:r>
              <a:rPr lang="en-US" sz="3200" b="1" i="1" dirty="0">
                <a:solidFill>
                  <a:srgbClr val="F7941D"/>
                </a:solidFill>
                <a:latin typeface="Arial Narrow" panose="020B0606020202030204" pitchFamily="34" charset="0"/>
              </a:rPr>
              <a:t>Civility: A Cultural History, </a:t>
            </a:r>
            <a:r>
              <a:rPr lang="en-US" sz="3200" b="1" dirty="0">
                <a:solidFill>
                  <a:srgbClr val="F7941D"/>
                </a:solidFill>
                <a:latin typeface="Arial Narrow" panose="020B0606020202030204" pitchFamily="34" charset="0"/>
              </a:rPr>
              <a:t>Benet Davetian</a:t>
            </a:r>
          </a:p>
          <a:p>
            <a:pPr marL="342865" indent="-342865" algn="just" defTabSz="457152">
              <a:lnSpc>
                <a:spcPct val="100000"/>
              </a:lnSpc>
              <a:spcBef>
                <a:spcPts val="0"/>
              </a:spcBef>
              <a:buNone/>
              <a:defRPr/>
            </a:pPr>
            <a:endParaRPr lang="en-US" dirty="0">
              <a:solidFill>
                <a:srgbClr val="401B5B"/>
              </a:solidFill>
              <a:latin typeface="Arial Narrow" panose="020B0606020202030204" pitchFamily="34" charset="0"/>
            </a:endParaRPr>
          </a:p>
        </p:txBody>
      </p:sp>
    </p:spTree>
    <p:extLst>
      <p:ext uri="{BB962C8B-B14F-4D97-AF65-F5344CB8AC3E}">
        <p14:creationId xmlns:p14="http://schemas.microsoft.com/office/powerpoint/2010/main" val="629480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5929"/>
          <a:stretch/>
        </p:blipFill>
        <p:spPr>
          <a:xfrm>
            <a:off x="4229100" y="1371600"/>
            <a:ext cx="3636170" cy="471420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582" y="1371600"/>
            <a:ext cx="3207518" cy="4714202"/>
          </a:xfrm>
          <a:prstGeom prst="rect">
            <a:avLst/>
          </a:prstGeom>
        </p:spPr>
      </p:pic>
      <p:pic>
        <p:nvPicPr>
          <p:cNvPr id="10" name="Picture 2" descr="C:\Users\michelle.silverthorn\Downloads\iStock_000000172729_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270" y="1371600"/>
            <a:ext cx="3213317" cy="471420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47423" y="261450"/>
            <a:ext cx="8346395" cy="1179514"/>
            <a:chOff x="-296408" y="221921"/>
            <a:chExt cx="4937760" cy="865967"/>
          </a:xfrm>
        </p:grpSpPr>
        <p:sp>
          <p:nvSpPr>
            <p:cNvPr id="13" name="Parallelogram 12"/>
            <p:cNvSpPr/>
            <p:nvPr/>
          </p:nvSpPr>
          <p:spPr>
            <a:xfrm>
              <a:off x="-296408" y="236041"/>
              <a:ext cx="4937760" cy="438912"/>
            </a:xfrm>
            <a:prstGeom prst="parallelogram">
              <a:avLst/>
            </a:prstGeom>
            <a:solidFill>
              <a:srgbClr val="54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8749" y="221921"/>
              <a:ext cx="4307445" cy="865967"/>
            </a:xfrm>
            <a:prstGeom prst="rect">
              <a:avLst/>
            </a:prstGeom>
            <a:noFill/>
          </p:spPr>
          <p:txBody>
            <a:bodyPr wrap="square" rtlCol="0">
              <a:spAutoFit/>
            </a:bodyPr>
            <a:lstStyle/>
            <a:p>
              <a:r>
                <a:rPr lang="en-US" sz="3200" b="1" dirty="0"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Ethical Tools to Defuse Incivility</a:t>
              </a:r>
              <a:endParaRPr lang="en-US" sz="3200" b="1"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6043784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5F387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0"/>
              <a:solidFill>
                <a:schemeClr val="accent1"/>
              </a:solidFill>
              <a:effectLst>
                <a:outerShdw blurRad="38100" dist="25400" dir="5400000" algn="ctr" rotWithShape="0">
                  <a:srgbClr val="6E747A">
                    <a:alpha val="43000"/>
                  </a:srgbClr>
                </a:outerShdw>
              </a:effectLst>
            </a:endParaRPr>
          </a:p>
        </p:txBody>
      </p:sp>
      <p:sp>
        <p:nvSpPr>
          <p:cNvPr id="6" name="Text Placeholder 3"/>
          <p:cNvSpPr>
            <a:spLocks noGrp="1"/>
          </p:cNvSpPr>
          <p:nvPr>
            <p:ph sz="quarter" idx="1"/>
          </p:nvPr>
        </p:nvSpPr>
        <p:spPr>
          <a:xfrm>
            <a:off x="1360283" y="1391374"/>
            <a:ext cx="9498217" cy="3899083"/>
          </a:xfrm>
          <a:ln>
            <a:miter lim="800000"/>
          </a:ln>
        </p:spPr>
        <p:txBody>
          <a:bodyPr lIns="100794" tIns="50397" rIns="100794" bIns="50397">
            <a:noAutofit/>
          </a:bodyPr>
          <a:lstStyle/>
          <a:p>
            <a:pPr marL="0" indent="0" defTabSz="457152">
              <a:lnSpc>
                <a:spcPct val="150000"/>
              </a:lnSpc>
              <a:spcBef>
                <a:spcPts val="0"/>
              </a:spcBef>
              <a:buNone/>
              <a:defRPr/>
            </a:pPr>
            <a:r>
              <a:rPr lang="en-US" sz="3200" b="1" dirty="0" smtClean="0">
                <a:ln w="0"/>
                <a:solidFill>
                  <a:srgbClr val="F7941D"/>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Setting A </a:t>
            </a:r>
            <a:r>
              <a:rPr lang="en-US" sz="3200" b="1" dirty="0">
                <a:ln w="0"/>
                <a:solidFill>
                  <a:srgbClr val="F7941D"/>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 Chapman &amp; </a:t>
            </a:r>
            <a:r>
              <a:rPr lang="en-US" sz="3200" b="1" dirty="0" smtClean="0">
                <a:ln w="0"/>
                <a:solidFill>
                  <a:srgbClr val="F7941D"/>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Becker</a:t>
            </a:r>
            <a:endParaRPr lang="en-US" sz="3200" dirty="0" smtClean="0">
              <a:solidFill>
                <a:srgbClr val="F7941D"/>
              </a:solidFill>
              <a:latin typeface="Arial Narrow" panose="020B0606020202030204" pitchFamily="34" charset="0"/>
            </a:endParaRPr>
          </a:p>
          <a:p>
            <a:pPr marL="0" indent="0" defTabSz="457152">
              <a:lnSpc>
                <a:spcPct val="100000"/>
              </a:lnSpc>
              <a:spcBef>
                <a:spcPts val="0"/>
              </a:spcBef>
              <a:buNone/>
              <a:defRPr/>
            </a:pPr>
            <a:r>
              <a:rPr lang="en-US" sz="3200" dirty="0" smtClean="0">
                <a:solidFill>
                  <a:schemeClr val="bg1"/>
                </a:solidFill>
                <a:latin typeface="Arial Narrow" panose="020B0606020202030204" pitchFamily="34" charset="0"/>
              </a:rPr>
              <a:t>Chapman </a:t>
            </a:r>
            <a:r>
              <a:rPr lang="en-US" sz="3200" dirty="0">
                <a:solidFill>
                  <a:schemeClr val="bg1"/>
                </a:solidFill>
                <a:latin typeface="Arial Narrow" panose="020B0606020202030204" pitchFamily="34" charset="0"/>
              </a:rPr>
              <a:t>&amp; Becker is a general practice law firm that’s been around for about 25 years.  Unfortunately, they haven’t fully recovered from the </a:t>
            </a:r>
            <a:r>
              <a:rPr lang="en-US" sz="3200" dirty="0" smtClean="0">
                <a:solidFill>
                  <a:schemeClr val="bg1"/>
                </a:solidFill>
                <a:latin typeface="Arial Narrow" panose="020B0606020202030204" pitchFamily="34" charset="0"/>
              </a:rPr>
              <a:t>Recession</a:t>
            </a:r>
            <a:r>
              <a:rPr lang="en-US" sz="3200" dirty="0">
                <a:solidFill>
                  <a:schemeClr val="bg1"/>
                </a:solidFill>
                <a:latin typeface="Arial Narrow" panose="020B0606020202030204" pitchFamily="34" charset="0"/>
              </a:rPr>
              <a:t>.  Rumors are flying that if they don’t get new clients soon, lay-offs will occur.  We’re going to meet three Chapman &amp; Becker attorneys with some thorny ethical and professionalism issues.</a:t>
            </a:r>
          </a:p>
          <a:p>
            <a:pPr marL="342865" indent="-342865" defTabSz="457152">
              <a:lnSpc>
                <a:spcPct val="100000"/>
              </a:lnSpc>
              <a:spcBef>
                <a:spcPts val="0"/>
              </a:spcBef>
              <a:buNone/>
              <a:defRPr/>
            </a:pPr>
            <a:endParaRPr lang="en-US" dirty="0">
              <a:solidFill>
                <a:srgbClr val="401B5B"/>
              </a:solidFill>
              <a:latin typeface="Arial Narrow" panose="020B0606020202030204" pitchFamily="34" charset="0"/>
            </a:endParaRPr>
          </a:p>
        </p:txBody>
      </p:sp>
    </p:spTree>
    <p:extLst>
      <p:ext uri="{BB962C8B-B14F-4D97-AF65-F5344CB8AC3E}">
        <p14:creationId xmlns:p14="http://schemas.microsoft.com/office/powerpoint/2010/main" val="3799979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50838" y="1345525"/>
            <a:ext cx="9391520" cy="4001095"/>
          </a:xfrm>
          <a:prstGeom prst="rect">
            <a:avLst/>
          </a:prstGeom>
        </p:spPr>
        <p:txBody>
          <a:bodyPr wrap="square">
            <a:spAutoFit/>
          </a:bodyPr>
          <a:lstStyle/>
          <a:p>
            <a:pPr>
              <a:spcBef>
                <a:spcPts val="1200"/>
              </a:spcBef>
              <a:buClr>
                <a:srgbClr val="20BAAB"/>
              </a:buClr>
            </a:pPr>
            <a:r>
              <a:rPr lang="en-US" sz="3200" b="1" dirty="0">
                <a:solidFill>
                  <a:srgbClr val="F7941D"/>
                </a:solidFill>
                <a:latin typeface="Arial Narrow" panose="020B0606020202030204" pitchFamily="34" charset="0"/>
              </a:rPr>
              <a:t>As a result of this program, participants will learn to:</a:t>
            </a:r>
          </a:p>
          <a:p>
            <a:pPr marL="971550" lvl="1" indent="-514350">
              <a:spcBef>
                <a:spcPts val="1200"/>
              </a:spcBef>
              <a:buClr>
                <a:schemeClr val="bg1"/>
              </a:buClr>
              <a:buFont typeface="+mj-lt"/>
              <a:buAutoNum type="arabicPeriod"/>
            </a:pPr>
            <a:r>
              <a:rPr lang="en-US" sz="3200" dirty="0">
                <a:solidFill>
                  <a:schemeClr val="bg1"/>
                </a:solidFill>
                <a:latin typeface="Arial Narrow" panose="020B0606020202030204" pitchFamily="34" charset="0"/>
              </a:rPr>
              <a:t>Apply </a:t>
            </a:r>
            <a:r>
              <a:rPr lang="en-US" sz="3200" b="1" dirty="0">
                <a:solidFill>
                  <a:schemeClr val="bg1"/>
                </a:solidFill>
                <a:latin typeface="Arial Narrow" panose="020B0606020202030204" pitchFamily="34" charset="0"/>
              </a:rPr>
              <a:t>classical principles of civility </a:t>
            </a:r>
            <a:r>
              <a:rPr lang="en-US" sz="3200" dirty="0">
                <a:solidFill>
                  <a:schemeClr val="bg1"/>
                </a:solidFill>
                <a:latin typeface="Arial Narrow" panose="020B0606020202030204" pitchFamily="34" charset="0"/>
              </a:rPr>
              <a:t>to modern behavior.</a:t>
            </a:r>
          </a:p>
          <a:p>
            <a:pPr marL="971550" lvl="1" indent="-514350">
              <a:spcBef>
                <a:spcPts val="1200"/>
              </a:spcBef>
              <a:buClr>
                <a:schemeClr val="bg1"/>
              </a:buClr>
              <a:buFont typeface="+mj-lt"/>
              <a:buAutoNum type="arabicPeriod"/>
            </a:pPr>
            <a:r>
              <a:rPr lang="en-US" sz="3200" dirty="0">
                <a:solidFill>
                  <a:schemeClr val="bg1"/>
                </a:solidFill>
                <a:latin typeface="Arial Narrow" panose="020B0606020202030204" pitchFamily="34" charset="0"/>
              </a:rPr>
              <a:t>Defuse </a:t>
            </a:r>
            <a:r>
              <a:rPr lang="en-US" sz="3200" b="1" dirty="0">
                <a:solidFill>
                  <a:schemeClr val="bg1"/>
                </a:solidFill>
                <a:latin typeface="Arial Narrow" panose="020B0606020202030204" pitchFamily="34" charset="0"/>
              </a:rPr>
              <a:t>highly charged language/behavior</a:t>
            </a:r>
            <a:r>
              <a:rPr lang="en-US" sz="3200" dirty="0">
                <a:solidFill>
                  <a:schemeClr val="bg1"/>
                </a:solidFill>
                <a:latin typeface="Arial Narrow" panose="020B0606020202030204" pitchFamily="34" charset="0"/>
              </a:rPr>
              <a:t> before it escalates out of control.</a:t>
            </a:r>
          </a:p>
          <a:p>
            <a:pPr marL="971550" lvl="1" indent="-514350">
              <a:spcBef>
                <a:spcPts val="1200"/>
              </a:spcBef>
              <a:buClr>
                <a:schemeClr val="bg1"/>
              </a:buClr>
              <a:buFont typeface="+mj-lt"/>
              <a:buAutoNum type="arabicPeriod"/>
            </a:pPr>
            <a:r>
              <a:rPr lang="en-US" sz="3200" dirty="0">
                <a:solidFill>
                  <a:schemeClr val="bg1"/>
                </a:solidFill>
                <a:latin typeface="Arial Narrow" panose="020B0606020202030204" pitchFamily="34" charset="0"/>
              </a:rPr>
              <a:t>Discover effective and ethical tools for </a:t>
            </a:r>
            <a:r>
              <a:rPr lang="en-US" sz="3200" b="1" dirty="0">
                <a:solidFill>
                  <a:schemeClr val="bg1"/>
                </a:solidFill>
                <a:latin typeface="Arial Narrow" panose="020B0606020202030204" pitchFamily="34" charset="0"/>
              </a:rPr>
              <a:t>managing incivility</a:t>
            </a:r>
            <a:r>
              <a:rPr lang="en-US" sz="3000" dirty="0">
                <a:solidFill>
                  <a:schemeClr val="bg1"/>
                </a:solidFill>
                <a:latin typeface="Arial Narrow" panose="020B0606020202030204" pitchFamily="34" charset="0"/>
              </a:rPr>
              <a:t>.</a:t>
            </a:r>
          </a:p>
        </p:txBody>
      </p:sp>
      <p:grpSp>
        <p:nvGrpSpPr>
          <p:cNvPr id="9" name="Group 8"/>
          <p:cNvGrpSpPr/>
          <p:nvPr/>
        </p:nvGrpSpPr>
        <p:grpSpPr>
          <a:xfrm>
            <a:off x="-329065" y="309996"/>
            <a:ext cx="5407251" cy="596096"/>
            <a:chOff x="-296408" y="212673"/>
            <a:chExt cx="4937760" cy="462280"/>
          </a:xfrm>
        </p:grpSpPr>
        <p:sp>
          <p:nvSpPr>
            <p:cNvPr id="10" name="Parallelogram 9"/>
            <p:cNvSpPr/>
            <p:nvPr/>
          </p:nvSpPr>
          <p:spPr>
            <a:xfrm>
              <a:off x="-296408" y="236041"/>
              <a:ext cx="4937760" cy="438912"/>
            </a:xfrm>
            <a:prstGeom prst="parallelogram">
              <a:avLst/>
            </a:prstGeom>
            <a:solidFill>
              <a:srgbClr val="54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8870" y="212673"/>
              <a:ext cx="4307445" cy="453500"/>
            </a:xfrm>
            <a:prstGeom prst="rect">
              <a:avLst/>
            </a:prstGeom>
            <a:noFill/>
          </p:spPr>
          <p:txBody>
            <a:bodyPr wrap="square" rtlCol="0">
              <a:spAutoFit/>
            </a:bodyPr>
            <a:lstStyle/>
            <a:p>
              <a:r>
                <a:rPr lang="en-US" sz="3200" b="1" dirty="0"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   Learning Objectives</a:t>
              </a:r>
              <a:endParaRPr lang="en-US" sz="3200" b="1"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8399548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365389" y="1355271"/>
            <a:ext cx="3559629" cy="832178"/>
          </a:xfrm>
          <a:prstGeom prst="rect">
            <a:avLst/>
          </a:prstGeom>
          <a:noFill/>
          <a:ln w="53975">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err="1" smtClean="0">
                <a:solidFill>
                  <a:srgbClr val="F7941D"/>
                </a:solidFill>
                <a:latin typeface="Arial Narrow" panose="020B0606020202030204" pitchFamily="34" charset="0"/>
              </a:rPr>
              <a:t>Divya</a:t>
            </a:r>
            <a:r>
              <a:rPr lang="en-US" sz="4800" b="1" dirty="0" smtClean="0">
                <a:solidFill>
                  <a:srgbClr val="F7941D"/>
                </a:solidFill>
                <a:latin typeface="Arial Narrow" panose="020B0606020202030204" pitchFamily="34" charset="0"/>
              </a:rPr>
              <a:t> Singh</a:t>
            </a:r>
            <a:endParaRPr lang="en-US" sz="4800" b="1" dirty="0">
              <a:solidFill>
                <a:srgbClr val="F7941D"/>
              </a:solidFill>
              <a:latin typeface="Arial Narrow" panose="020B0606020202030204" pitchFamily="34" charset="0"/>
            </a:endParaRPr>
          </a:p>
        </p:txBody>
      </p:sp>
      <p:sp>
        <p:nvSpPr>
          <p:cNvPr id="6" name="Text Placeholder 3"/>
          <p:cNvSpPr>
            <a:spLocks noGrp="1"/>
          </p:cNvSpPr>
          <p:nvPr>
            <p:ph sz="quarter" idx="1"/>
          </p:nvPr>
        </p:nvSpPr>
        <p:spPr>
          <a:xfrm>
            <a:off x="4365389" y="2187449"/>
            <a:ext cx="6919138" cy="3861884"/>
          </a:xfrm>
          <a:ln>
            <a:miter lim="800000"/>
          </a:ln>
        </p:spPr>
        <p:txBody>
          <a:bodyPr lIns="100794" tIns="50397" rIns="100794" bIns="50397">
            <a:noAutofit/>
          </a:bodyPr>
          <a:lstStyle/>
          <a:p>
            <a:pPr marL="0" indent="0" defTabSz="457152">
              <a:lnSpc>
                <a:spcPct val="100000"/>
              </a:lnSpc>
              <a:spcBef>
                <a:spcPts val="0"/>
              </a:spcBef>
              <a:buNone/>
              <a:defRPr/>
            </a:pPr>
            <a:r>
              <a:rPr lang="en-US" sz="3000" dirty="0" err="1">
                <a:solidFill>
                  <a:schemeClr val="bg1"/>
                </a:solidFill>
                <a:latin typeface="Arial Narrow" panose="020B0606020202030204" pitchFamily="34" charset="0"/>
              </a:rPr>
              <a:t>Divya</a:t>
            </a:r>
            <a:r>
              <a:rPr lang="en-US" sz="3000" dirty="0">
                <a:solidFill>
                  <a:schemeClr val="bg1"/>
                </a:solidFill>
                <a:latin typeface="Arial Narrow" panose="020B0606020202030204" pitchFamily="34" charset="0"/>
              </a:rPr>
              <a:t> Singh is a litigation associate at Chapman &amp; Becker.  She’s been at Chapman &amp; Becker for six years, ever since she graduated law school.  She has a good relationship with all the partners there and they trust her independence and judgment.  She’s also hoping to make partner soon. </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4614" b="7205"/>
          <a:stretch/>
        </p:blipFill>
        <p:spPr>
          <a:xfrm>
            <a:off x="740446" y="1355271"/>
            <a:ext cx="3207483" cy="4237555"/>
          </a:xfrm>
          <a:prstGeom prst="rect">
            <a:avLst/>
          </a:prstGeom>
        </p:spPr>
      </p:pic>
    </p:spTree>
    <p:extLst>
      <p:ext uri="{BB962C8B-B14F-4D97-AF65-F5344CB8AC3E}">
        <p14:creationId xmlns:p14="http://schemas.microsoft.com/office/powerpoint/2010/main" val="292544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sz="quarter" idx="1"/>
          </p:nvPr>
        </p:nvSpPr>
        <p:spPr>
          <a:xfrm>
            <a:off x="515828" y="1213669"/>
            <a:ext cx="11012143" cy="4762588"/>
          </a:xfrm>
          <a:ln>
            <a:miter lim="800000"/>
          </a:ln>
        </p:spPr>
        <p:txBody>
          <a:bodyPr lIns="100794" tIns="50397" rIns="100794" bIns="50397">
            <a:noAutofit/>
          </a:bodyPr>
          <a:lstStyle/>
          <a:p>
            <a:pPr marL="0" indent="0" defTabSz="457152">
              <a:lnSpc>
                <a:spcPct val="100000"/>
              </a:lnSpc>
              <a:spcBef>
                <a:spcPts val="0"/>
              </a:spcBef>
              <a:buNone/>
              <a:defRPr/>
            </a:pPr>
            <a:r>
              <a:rPr lang="en-US" sz="2600" dirty="0" err="1">
                <a:solidFill>
                  <a:schemeClr val="bg1"/>
                </a:solidFill>
                <a:latin typeface="Arial Narrow" panose="020B0606020202030204" pitchFamily="34" charset="0"/>
              </a:rPr>
              <a:t>Divya</a:t>
            </a:r>
            <a:r>
              <a:rPr lang="en-US" sz="2600" dirty="0">
                <a:solidFill>
                  <a:schemeClr val="bg1"/>
                </a:solidFill>
                <a:latin typeface="Arial Narrow" panose="020B0606020202030204" pitchFamily="34" charset="0"/>
              </a:rPr>
              <a:t> has been assigned to an employment discrimination case. Her client, Karen, is a pregnant woman recently dismissed from her job. She strongly suspects that she was fired due to her pregnancy. Karen’s former boss, Deep Singh, says the reason was performance-based. The company does not have a formal review process and so it is essentially your client’s word against Deep’s. </a:t>
            </a:r>
          </a:p>
          <a:p>
            <a:pPr marL="0" indent="0" defTabSz="457152">
              <a:lnSpc>
                <a:spcPct val="100000"/>
              </a:lnSpc>
              <a:spcBef>
                <a:spcPts val="0"/>
              </a:spcBef>
              <a:buNone/>
              <a:defRPr/>
            </a:pPr>
            <a:endParaRPr lang="en-US" sz="2600" dirty="0">
              <a:solidFill>
                <a:schemeClr val="bg1"/>
              </a:solidFill>
              <a:latin typeface="Arial Narrow" panose="020B0606020202030204" pitchFamily="34" charset="0"/>
            </a:endParaRPr>
          </a:p>
          <a:p>
            <a:pPr marL="0" indent="0" defTabSz="457152">
              <a:lnSpc>
                <a:spcPct val="100000"/>
              </a:lnSpc>
              <a:spcBef>
                <a:spcPts val="0"/>
              </a:spcBef>
              <a:buNone/>
              <a:defRPr/>
            </a:pPr>
            <a:r>
              <a:rPr lang="en-US" sz="2600" dirty="0" err="1">
                <a:solidFill>
                  <a:schemeClr val="bg1"/>
                </a:solidFill>
                <a:latin typeface="Arial Narrow" panose="020B0606020202030204" pitchFamily="34" charset="0"/>
              </a:rPr>
              <a:t>Divya</a:t>
            </a:r>
            <a:r>
              <a:rPr lang="en-US" sz="2600" dirty="0">
                <a:solidFill>
                  <a:schemeClr val="bg1"/>
                </a:solidFill>
                <a:latin typeface="Arial Narrow" panose="020B0606020202030204" pitchFamily="34" charset="0"/>
              </a:rPr>
              <a:t> shares the same last name as Deep. Opposing counsel once mistakenly sent </a:t>
            </a:r>
            <a:r>
              <a:rPr lang="en-US" sz="2600" dirty="0" err="1">
                <a:solidFill>
                  <a:schemeClr val="bg1"/>
                </a:solidFill>
                <a:latin typeface="Arial Narrow" panose="020B0606020202030204" pitchFamily="34" charset="0"/>
              </a:rPr>
              <a:t>Divya</a:t>
            </a:r>
            <a:r>
              <a:rPr lang="en-US" sz="2600" dirty="0">
                <a:solidFill>
                  <a:schemeClr val="bg1"/>
                </a:solidFill>
                <a:latin typeface="Arial Narrow" panose="020B0606020202030204" pitchFamily="34" charset="0"/>
              </a:rPr>
              <a:t> an innocuous email intending to send it to Deep. Because she wanted to keep a civil relationship with opposing counsel, </a:t>
            </a:r>
            <a:r>
              <a:rPr lang="en-US" sz="2600" dirty="0" err="1">
                <a:solidFill>
                  <a:schemeClr val="bg1"/>
                </a:solidFill>
                <a:latin typeface="Arial Narrow" panose="020B0606020202030204" pitchFamily="34" charset="0"/>
              </a:rPr>
              <a:t>Divya</a:t>
            </a:r>
            <a:r>
              <a:rPr lang="en-US" sz="2600" dirty="0">
                <a:solidFill>
                  <a:schemeClr val="bg1"/>
                </a:solidFill>
                <a:latin typeface="Arial Narrow" panose="020B0606020202030204" pitchFamily="34" charset="0"/>
              </a:rPr>
              <a:t> sent back the email. Opposing counsel apologized and offered to reschedule a deposition to make </a:t>
            </a:r>
            <a:r>
              <a:rPr lang="en-US" sz="2600" dirty="0" err="1">
                <a:solidFill>
                  <a:schemeClr val="bg1"/>
                </a:solidFill>
                <a:latin typeface="Arial Narrow" panose="020B0606020202030204" pitchFamily="34" charset="0"/>
              </a:rPr>
              <a:t>Divya’s</a:t>
            </a:r>
            <a:r>
              <a:rPr lang="en-US" sz="2600" dirty="0">
                <a:solidFill>
                  <a:schemeClr val="bg1"/>
                </a:solidFill>
                <a:latin typeface="Arial Narrow" panose="020B0606020202030204" pitchFamily="34" charset="0"/>
              </a:rPr>
              <a:t> life easier. </a:t>
            </a:r>
            <a:r>
              <a:rPr lang="en-US" sz="2600" dirty="0" err="1">
                <a:solidFill>
                  <a:schemeClr val="bg1"/>
                </a:solidFill>
                <a:latin typeface="Arial Narrow" panose="020B0606020202030204" pitchFamily="34" charset="0"/>
              </a:rPr>
              <a:t>Divya</a:t>
            </a:r>
            <a:r>
              <a:rPr lang="en-US" sz="2600" dirty="0">
                <a:solidFill>
                  <a:schemeClr val="bg1"/>
                </a:solidFill>
                <a:latin typeface="Arial Narrow" panose="020B0606020202030204" pitchFamily="34" charset="0"/>
              </a:rPr>
              <a:t> appreciated the effort and thinks opposing counsel is a good, trustworthy attorney.</a:t>
            </a:r>
          </a:p>
        </p:txBody>
      </p:sp>
      <p:grpSp>
        <p:nvGrpSpPr>
          <p:cNvPr id="9" name="Group 8"/>
          <p:cNvGrpSpPr/>
          <p:nvPr/>
        </p:nvGrpSpPr>
        <p:grpSpPr>
          <a:xfrm>
            <a:off x="-214766" y="192086"/>
            <a:ext cx="5113337" cy="581111"/>
            <a:chOff x="-296408" y="221921"/>
            <a:chExt cx="4937760" cy="467150"/>
          </a:xfrm>
        </p:grpSpPr>
        <p:sp>
          <p:nvSpPr>
            <p:cNvPr id="10" name="Parallelogram 9"/>
            <p:cNvSpPr/>
            <p:nvPr/>
          </p:nvSpPr>
          <p:spPr>
            <a:xfrm>
              <a:off x="-296408" y="236041"/>
              <a:ext cx="4937760" cy="438912"/>
            </a:xfrm>
            <a:prstGeom prst="parallelogram">
              <a:avLst/>
            </a:prstGeom>
            <a:solidFill>
              <a:srgbClr val="54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8749" y="221921"/>
              <a:ext cx="4307445" cy="467150"/>
            </a:xfrm>
            <a:prstGeom prst="rect">
              <a:avLst/>
            </a:prstGeom>
            <a:noFill/>
          </p:spPr>
          <p:txBody>
            <a:bodyPr wrap="square" rtlCol="0">
              <a:spAutoFit/>
            </a:bodyPr>
            <a:lstStyle/>
            <a:p>
              <a:r>
                <a:rPr lang="en-US" sz="3200" b="1" dirty="0"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Scenario #1</a:t>
              </a:r>
              <a:endParaRPr lang="en-US" sz="3200" b="1"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2596784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sz="quarter" idx="1"/>
          </p:nvPr>
        </p:nvSpPr>
        <p:spPr>
          <a:xfrm>
            <a:off x="358076" y="1046436"/>
            <a:ext cx="11594438" cy="5143163"/>
          </a:xfrm>
          <a:ln>
            <a:miter lim="800000"/>
          </a:ln>
        </p:spPr>
        <p:txBody>
          <a:bodyPr lIns="100794" tIns="50397" rIns="100794" bIns="50397">
            <a:noAutofit/>
          </a:bodyPr>
          <a:lstStyle/>
          <a:p>
            <a:pPr marL="0" indent="0">
              <a:lnSpc>
                <a:spcPct val="100000"/>
              </a:lnSpc>
              <a:buNone/>
            </a:pPr>
            <a:r>
              <a:rPr lang="en-US" sz="2700" dirty="0">
                <a:solidFill>
                  <a:schemeClr val="bg1"/>
                </a:solidFill>
                <a:latin typeface="Arial Narrow" panose="020B0606020202030204" pitchFamily="34" charset="0"/>
              </a:rPr>
              <a:t>Late one night, </a:t>
            </a:r>
            <a:r>
              <a:rPr lang="en-US" sz="2700" dirty="0" err="1">
                <a:solidFill>
                  <a:schemeClr val="bg1"/>
                </a:solidFill>
                <a:latin typeface="Arial Narrow" panose="020B0606020202030204" pitchFamily="34" charset="0"/>
              </a:rPr>
              <a:t>Divya</a:t>
            </a:r>
            <a:r>
              <a:rPr lang="en-US" sz="2700" dirty="0">
                <a:solidFill>
                  <a:schemeClr val="bg1"/>
                </a:solidFill>
                <a:latin typeface="Arial Narrow" panose="020B0606020202030204" pitchFamily="34" charset="0"/>
              </a:rPr>
              <a:t> receives an email from opposing counsel.  Upon opening the email, she realizes that it’s again meant for Deep.  The email states: “Deep, please review ASAP the attached document. It outlines the reasons we could very well lose this case to Karen, as well as our previously-discussed settlement strategy.” </a:t>
            </a:r>
          </a:p>
          <a:p>
            <a:pPr marL="0" indent="0">
              <a:lnSpc>
                <a:spcPct val="100000"/>
              </a:lnSpc>
              <a:buNone/>
            </a:pPr>
            <a:r>
              <a:rPr lang="en-US" sz="2600" b="1" dirty="0">
                <a:solidFill>
                  <a:srgbClr val="F7941D"/>
                </a:solidFill>
                <a:latin typeface="Arial Narrow" panose="020B0606020202030204" pitchFamily="34" charset="0"/>
              </a:rPr>
              <a:t>What should </a:t>
            </a:r>
            <a:r>
              <a:rPr lang="en-US" sz="2600" b="1" dirty="0" err="1">
                <a:solidFill>
                  <a:srgbClr val="F7941D"/>
                </a:solidFill>
                <a:latin typeface="Arial Narrow" panose="020B0606020202030204" pitchFamily="34" charset="0"/>
              </a:rPr>
              <a:t>Divya</a:t>
            </a:r>
            <a:r>
              <a:rPr lang="en-US" sz="2600" b="1" dirty="0">
                <a:solidFill>
                  <a:srgbClr val="F7941D"/>
                </a:solidFill>
                <a:latin typeface="Arial Narrow" panose="020B0606020202030204" pitchFamily="34" charset="0"/>
              </a:rPr>
              <a:t> do?</a:t>
            </a:r>
          </a:p>
          <a:p>
            <a:pPr marL="971550" lvl="1" indent="-514350">
              <a:lnSpc>
                <a:spcPct val="100000"/>
              </a:lnSpc>
              <a:spcBef>
                <a:spcPts val="1200"/>
              </a:spcBef>
              <a:buFont typeface="+mj-lt"/>
              <a:buAutoNum type="alphaUcPeriod"/>
            </a:pPr>
            <a:r>
              <a:rPr lang="en-US" sz="2600" dirty="0">
                <a:solidFill>
                  <a:srgbClr val="F7941D"/>
                </a:solidFill>
                <a:latin typeface="Arial Narrow" panose="020B0606020202030204" pitchFamily="34" charset="0"/>
              </a:rPr>
              <a:t>Delete the email immediately.</a:t>
            </a:r>
          </a:p>
          <a:p>
            <a:pPr marL="971550" lvl="1" indent="-514350">
              <a:lnSpc>
                <a:spcPct val="100000"/>
              </a:lnSpc>
              <a:spcBef>
                <a:spcPts val="1200"/>
              </a:spcBef>
              <a:buFont typeface="+mj-lt"/>
              <a:buAutoNum type="alphaUcPeriod"/>
            </a:pPr>
            <a:r>
              <a:rPr lang="en-US" sz="2600" dirty="0">
                <a:solidFill>
                  <a:srgbClr val="F7941D"/>
                </a:solidFill>
                <a:latin typeface="Arial Narrow" panose="020B0606020202030204" pitchFamily="34" charset="0"/>
              </a:rPr>
              <a:t>Forward back the email without opening the attachment.</a:t>
            </a:r>
          </a:p>
          <a:p>
            <a:pPr marL="971550" lvl="1" indent="-514350">
              <a:lnSpc>
                <a:spcPct val="100000"/>
              </a:lnSpc>
              <a:spcBef>
                <a:spcPts val="1200"/>
              </a:spcBef>
              <a:buFont typeface="+mj-lt"/>
              <a:buAutoNum type="alphaUcPeriod"/>
            </a:pPr>
            <a:r>
              <a:rPr lang="en-US" sz="2600" dirty="0">
                <a:solidFill>
                  <a:srgbClr val="F7941D"/>
                </a:solidFill>
                <a:latin typeface="Arial Narrow" panose="020B0606020202030204" pitchFamily="34" charset="0"/>
              </a:rPr>
              <a:t>Read the attachment and delete the email.</a:t>
            </a:r>
          </a:p>
          <a:p>
            <a:pPr marL="971550" lvl="1" indent="-514350">
              <a:lnSpc>
                <a:spcPct val="100000"/>
              </a:lnSpc>
              <a:spcBef>
                <a:spcPts val="1200"/>
              </a:spcBef>
              <a:buFont typeface="+mj-lt"/>
              <a:buAutoNum type="alphaUcPeriod"/>
            </a:pPr>
            <a:r>
              <a:rPr lang="en-US" sz="2600" dirty="0">
                <a:solidFill>
                  <a:srgbClr val="F7941D"/>
                </a:solidFill>
                <a:latin typeface="Arial Narrow" panose="020B0606020202030204" pitchFamily="34" charset="0"/>
              </a:rPr>
              <a:t>Read the attachment and notify opposing counsel of the misdirected email.</a:t>
            </a:r>
          </a:p>
          <a:p>
            <a:pPr marL="971550" lvl="1" indent="-514350">
              <a:lnSpc>
                <a:spcPct val="100000"/>
              </a:lnSpc>
              <a:spcBef>
                <a:spcPts val="1200"/>
              </a:spcBef>
              <a:buFont typeface="+mj-lt"/>
              <a:buAutoNum type="alphaUcPeriod"/>
            </a:pPr>
            <a:r>
              <a:rPr lang="en-US" sz="2600" dirty="0">
                <a:solidFill>
                  <a:srgbClr val="F7941D"/>
                </a:solidFill>
                <a:latin typeface="Arial Narrow" panose="020B0606020202030204" pitchFamily="34" charset="0"/>
              </a:rPr>
              <a:t>Call opposing counsel and ask him what to do.</a:t>
            </a:r>
          </a:p>
        </p:txBody>
      </p:sp>
      <p:grpSp>
        <p:nvGrpSpPr>
          <p:cNvPr id="9" name="Group 8"/>
          <p:cNvGrpSpPr/>
          <p:nvPr/>
        </p:nvGrpSpPr>
        <p:grpSpPr>
          <a:xfrm>
            <a:off x="-214766" y="192086"/>
            <a:ext cx="5113337" cy="581111"/>
            <a:chOff x="-296408" y="221921"/>
            <a:chExt cx="4937760" cy="467150"/>
          </a:xfrm>
        </p:grpSpPr>
        <p:sp>
          <p:nvSpPr>
            <p:cNvPr id="10" name="Parallelogram 9"/>
            <p:cNvSpPr/>
            <p:nvPr/>
          </p:nvSpPr>
          <p:spPr>
            <a:xfrm>
              <a:off x="-296408" y="236041"/>
              <a:ext cx="4937760" cy="438912"/>
            </a:xfrm>
            <a:prstGeom prst="parallelogram">
              <a:avLst/>
            </a:prstGeom>
            <a:solidFill>
              <a:srgbClr val="54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8749" y="221921"/>
              <a:ext cx="4307445" cy="467150"/>
            </a:xfrm>
            <a:prstGeom prst="rect">
              <a:avLst/>
            </a:prstGeom>
            <a:noFill/>
          </p:spPr>
          <p:txBody>
            <a:bodyPr wrap="square" rtlCol="0">
              <a:spAutoFit/>
            </a:bodyPr>
            <a:lstStyle/>
            <a:p>
              <a:r>
                <a:rPr lang="en-US" sz="3200" b="1" dirty="0"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Scenario #1 (</a:t>
              </a:r>
              <a:r>
                <a:rPr lang="en-US" sz="3200" b="1" dirty="0" err="1">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c</a:t>
              </a:r>
              <a:r>
                <a:rPr lang="en-US" sz="3200" b="1" dirty="0" err="1"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on’t</a:t>
              </a:r>
              <a:r>
                <a:rPr lang="en-US" sz="3200" b="1" dirty="0"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a:t>
              </a:r>
              <a:endParaRPr lang="en-US" sz="3200" b="1"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686627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sz="quarter" idx="1"/>
          </p:nvPr>
        </p:nvSpPr>
        <p:spPr>
          <a:xfrm>
            <a:off x="473501" y="1170732"/>
            <a:ext cx="10858527" cy="5295381"/>
          </a:xfrm>
          <a:ln>
            <a:miter lim="800000"/>
          </a:ln>
        </p:spPr>
        <p:txBody>
          <a:bodyPr lIns="100794" tIns="50397" rIns="100794" bIns="50397">
            <a:noAutofit/>
          </a:bodyPr>
          <a:lstStyle/>
          <a:p>
            <a:pPr marL="0" indent="0" defTabSz="457152">
              <a:lnSpc>
                <a:spcPct val="100000"/>
              </a:lnSpc>
              <a:spcBef>
                <a:spcPts val="0"/>
              </a:spcBef>
              <a:spcAft>
                <a:spcPts val="600"/>
              </a:spcAft>
              <a:buNone/>
              <a:defRPr/>
            </a:pPr>
            <a:r>
              <a:rPr lang="en-US" sz="2700" dirty="0" err="1">
                <a:solidFill>
                  <a:schemeClr val="bg1"/>
                </a:solidFill>
                <a:latin typeface="Arial Narrow" panose="020B0606020202030204" pitchFamily="34" charset="0"/>
              </a:rPr>
              <a:t>Divya</a:t>
            </a:r>
            <a:r>
              <a:rPr lang="en-US" sz="2700" dirty="0">
                <a:solidFill>
                  <a:schemeClr val="bg1"/>
                </a:solidFill>
                <a:latin typeface="Arial Narrow" panose="020B0606020202030204" pitchFamily="34" charset="0"/>
              </a:rPr>
              <a:t> arrives in court for a routine motion. Opposing counsel has sent his partner to cover the hearing. During </a:t>
            </a:r>
            <a:r>
              <a:rPr lang="en-US" sz="2700" dirty="0" err="1">
                <a:solidFill>
                  <a:schemeClr val="bg1"/>
                </a:solidFill>
                <a:latin typeface="Arial Narrow" panose="020B0606020202030204" pitchFamily="34" charset="0"/>
              </a:rPr>
              <a:t>Divya’s</a:t>
            </a:r>
            <a:r>
              <a:rPr lang="en-US" sz="2700" dirty="0">
                <a:solidFill>
                  <a:schemeClr val="bg1"/>
                </a:solidFill>
                <a:latin typeface="Arial Narrow" panose="020B0606020202030204" pitchFamily="34" charset="0"/>
              </a:rPr>
              <a:t> argument, he mutters a condescending remark about </a:t>
            </a:r>
            <a:r>
              <a:rPr lang="en-US" sz="2700" dirty="0" err="1">
                <a:solidFill>
                  <a:schemeClr val="bg1"/>
                </a:solidFill>
                <a:latin typeface="Arial Narrow" panose="020B0606020202030204" pitchFamily="34" charset="0"/>
              </a:rPr>
              <a:t>Divya</a:t>
            </a:r>
            <a:r>
              <a:rPr lang="en-US" sz="2700" dirty="0">
                <a:solidFill>
                  <a:schemeClr val="bg1"/>
                </a:solidFill>
                <a:latin typeface="Arial Narrow" panose="020B0606020202030204" pitchFamily="34" charset="0"/>
              </a:rPr>
              <a:t> that she can hear clearly but the judge cannot. </a:t>
            </a:r>
            <a:r>
              <a:rPr lang="en-US" sz="2700" dirty="0" err="1">
                <a:solidFill>
                  <a:schemeClr val="bg1"/>
                </a:solidFill>
                <a:latin typeface="Arial Narrow" panose="020B0606020202030204" pitchFamily="34" charset="0"/>
              </a:rPr>
              <a:t>Divya</a:t>
            </a:r>
            <a:r>
              <a:rPr lang="en-US" sz="2700" dirty="0">
                <a:solidFill>
                  <a:schemeClr val="bg1"/>
                </a:solidFill>
                <a:latin typeface="Arial Narrow" panose="020B0606020202030204" pitchFamily="34" charset="0"/>
              </a:rPr>
              <a:t> continues but opposing counsel does it a second time.</a:t>
            </a:r>
          </a:p>
          <a:p>
            <a:pPr marL="0" indent="0" defTabSz="457152">
              <a:lnSpc>
                <a:spcPct val="100000"/>
              </a:lnSpc>
              <a:spcBef>
                <a:spcPts val="0"/>
              </a:spcBef>
              <a:spcAft>
                <a:spcPts val="600"/>
              </a:spcAft>
              <a:buNone/>
              <a:defRPr/>
            </a:pPr>
            <a:endParaRPr lang="en-US" sz="700" b="1" dirty="0" smtClean="0">
              <a:solidFill>
                <a:srgbClr val="401B5B"/>
              </a:solidFill>
              <a:latin typeface="Arial Narrow" panose="020B0606020202030204" pitchFamily="34" charset="0"/>
            </a:endParaRPr>
          </a:p>
          <a:p>
            <a:pPr marL="0" indent="0" defTabSz="457152">
              <a:lnSpc>
                <a:spcPct val="100000"/>
              </a:lnSpc>
              <a:spcBef>
                <a:spcPts val="0"/>
              </a:spcBef>
              <a:spcAft>
                <a:spcPts val="600"/>
              </a:spcAft>
              <a:buNone/>
              <a:defRPr/>
            </a:pPr>
            <a:r>
              <a:rPr lang="en-US" sz="2600" b="1" dirty="0" smtClean="0">
                <a:solidFill>
                  <a:srgbClr val="F7941D"/>
                </a:solidFill>
                <a:latin typeface="Arial Narrow" panose="020B0606020202030204" pitchFamily="34" charset="0"/>
              </a:rPr>
              <a:t>What </a:t>
            </a:r>
            <a:r>
              <a:rPr lang="en-US" sz="2600" b="1" dirty="0">
                <a:solidFill>
                  <a:srgbClr val="F7941D"/>
                </a:solidFill>
                <a:latin typeface="Arial Narrow" panose="020B0606020202030204" pitchFamily="34" charset="0"/>
              </a:rPr>
              <a:t>should </a:t>
            </a:r>
            <a:r>
              <a:rPr lang="en-US" sz="2600" b="1" dirty="0" err="1">
                <a:solidFill>
                  <a:srgbClr val="F7941D"/>
                </a:solidFill>
                <a:latin typeface="Arial Narrow" panose="020B0606020202030204" pitchFamily="34" charset="0"/>
              </a:rPr>
              <a:t>Divya</a:t>
            </a:r>
            <a:r>
              <a:rPr lang="en-US" sz="2600" b="1" dirty="0">
                <a:solidFill>
                  <a:srgbClr val="F7941D"/>
                </a:solidFill>
                <a:latin typeface="Arial Narrow" panose="020B0606020202030204" pitchFamily="34" charset="0"/>
              </a:rPr>
              <a:t> do?</a:t>
            </a:r>
          </a:p>
          <a:p>
            <a:pPr marL="971550" lvl="1" indent="-514350" defTabSz="457152">
              <a:lnSpc>
                <a:spcPct val="100000"/>
              </a:lnSpc>
              <a:spcBef>
                <a:spcPts val="0"/>
              </a:spcBef>
              <a:spcAft>
                <a:spcPts val="600"/>
              </a:spcAft>
              <a:buFont typeface="+mj-lt"/>
              <a:buAutoNum type="alphaUcPeriod"/>
              <a:defRPr/>
            </a:pPr>
            <a:r>
              <a:rPr lang="en-US" sz="2600" dirty="0">
                <a:solidFill>
                  <a:srgbClr val="F7941D"/>
                </a:solidFill>
                <a:latin typeface="Arial Narrow" panose="020B0606020202030204" pitchFamily="34" charset="0"/>
              </a:rPr>
              <a:t>Ask the judge to have counsel repeat his remarks.</a:t>
            </a:r>
          </a:p>
          <a:p>
            <a:pPr marL="971550" lvl="1" indent="-514350" defTabSz="457152">
              <a:lnSpc>
                <a:spcPct val="100000"/>
              </a:lnSpc>
              <a:spcBef>
                <a:spcPts val="0"/>
              </a:spcBef>
              <a:spcAft>
                <a:spcPts val="600"/>
              </a:spcAft>
              <a:buFont typeface="+mj-lt"/>
              <a:buAutoNum type="alphaUcPeriod"/>
              <a:defRPr/>
            </a:pPr>
            <a:r>
              <a:rPr lang="en-US" sz="2600" dirty="0">
                <a:solidFill>
                  <a:srgbClr val="F7941D"/>
                </a:solidFill>
                <a:latin typeface="Arial Narrow" panose="020B0606020202030204" pitchFamily="34" charset="0"/>
              </a:rPr>
              <a:t>Ask counsel to repeat the remarks and ask the judge to rule on the propriety of the remarks.</a:t>
            </a:r>
          </a:p>
          <a:p>
            <a:pPr marL="971550" lvl="1" indent="-514350" defTabSz="457152">
              <a:lnSpc>
                <a:spcPct val="100000"/>
              </a:lnSpc>
              <a:spcBef>
                <a:spcPts val="0"/>
              </a:spcBef>
              <a:spcAft>
                <a:spcPts val="600"/>
              </a:spcAft>
              <a:buFont typeface="+mj-lt"/>
              <a:buAutoNum type="alphaUcPeriod"/>
              <a:defRPr/>
            </a:pPr>
            <a:r>
              <a:rPr lang="en-US" sz="2600" dirty="0">
                <a:solidFill>
                  <a:srgbClr val="F7941D"/>
                </a:solidFill>
                <a:latin typeface="Arial Narrow" panose="020B0606020202030204" pitchFamily="34" charset="0"/>
              </a:rPr>
              <a:t>Say nothing and continue with her rebuttal.</a:t>
            </a:r>
          </a:p>
          <a:p>
            <a:pPr marL="971550" lvl="1" indent="-514350" defTabSz="457152">
              <a:lnSpc>
                <a:spcPct val="100000"/>
              </a:lnSpc>
              <a:spcBef>
                <a:spcPts val="0"/>
              </a:spcBef>
              <a:spcAft>
                <a:spcPts val="600"/>
              </a:spcAft>
              <a:buFont typeface="+mj-lt"/>
              <a:buAutoNum type="alphaUcPeriod"/>
              <a:defRPr/>
            </a:pPr>
            <a:r>
              <a:rPr lang="en-US" sz="2600" dirty="0">
                <a:solidFill>
                  <a:srgbClr val="F7941D"/>
                </a:solidFill>
                <a:latin typeface="Arial Narrow" panose="020B0606020202030204" pitchFamily="34" charset="0"/>
              </a:rPr>
              <a:t>Tell counsel directly to stop interrupting her.</a:t>
            </a:r>
          </a:p>
          <a:p>
            <a:pPr marL="971550" lvl="1" indent="-514350" defTabSz="457152">
              <a:lnSpc>
                <a:spcPct val="100000"/>
              </a:lnSpc>
              <a:spcBef>
                <a:spcPts val="0"/>
              </a:spcBef>
              <a:spcAft>
                <a:spcPts val="600"/>
              </a:spcAft>
              <a:buFont typeface="+mj-lt"/>
              <a:buAutoNum type="alphaUcPeriod"/>
              <a:defRPr/>
            </a:pPr>
            <a:r>
              <a:rPr lang="en-US" sz="2600" dirty="0">
                <a:solidFill>
                  <a:srgbClr val="F7941D"/>
                </a:solidFill>
                <a:latin typeface="Arial Narrow" panose="020B0606020202030204" pitchFamily="34" charset="0"/>
              </a:rPr>
              <a:t>Ask the judge to instruct counsel to stop talking during her rebuttal</a:t>
            </a:r>
            <a:r>
              <a:rPr lang="en-US" sz="2600" dirty="0">
                <a:solidFill>
                  <a:schemeClr val="bg1"/>
                </a:solidFill>
                <a:latin typeface="Arial Narrow" panose="020B0606020202030204" pitchFamily="34" charset="0"/>
              </a:rPr>
              <a:t>.</a:t>
            </a:r>
          </a:p>
        </p:txBody>
      </p:sp>
      <p:grpSp>
        <p:nvGrpSpPr>
          <p:cNvPr id="9" name="Group 8"/>
          <p:cNvGrpSpPr/>
          <p:nvPr/>
        </p:nvGrpSpPr>
        <p:grpSpPr>
          <a:xfrm>
            <a:off x="-214766" y="192086"/>
            <a:ext cx="5113337" cy="581111"/>
            <a:chOff x="-296408" y="221921"/>
            <a:chExt cx="4937760" cy="467150"/>
          </a:xfrm>
        </p:grpSpPr>
        <p:sp>
          <p:nvSpPr>
            <p:cNvPr id="10" name="Parallelogram 9"/>
            <p:cNvSpPr/>
            <p:nvPr/>
          </p:nvSpPr>
          <p:spPr>
            <a:xfrm>
              <a:off x="-296408" y="236041"/>
              <a:ext cx="4937760" cy="438912"/>
            </a:xfrm>
            <a:prstGeom prst="parallelogram">
              <a:avLst/>
            </a:prstGeom>
            <a:solidFill>
              <a:srgbClr val="54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8749" y="221921"/>
              <a:ext cx="4307445" cy="467150"/>
            </a:xfrm>
            <a:prstGeom prst="rect">
              <a:avLst/>
            </a:prstGeom>
            <a:noFill/>
          </p:spPr>
          <p:txBody>
            <a:bodyPr wrap="square" rtlCol="0">
              <a:spAutoFit/>
            </a:bodyPr>
            <a:lstStyle/>
            <a:p>
              <a:r>
                <a:rPr lang="en-US" sz="3200" b="1" dirty="0"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Scenario #2</a:t>
              </a:r>
              <a:endParaRPr lang="en-US" sz="3200" b="1"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6972025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898239" y="807241"/>
            <a:ext cx="4359729" cy="979136"/>
          </a:xfrm>
          <a:prstGeom prst="rect">
            <a:avLst/>
          </a:prstGeom>
          <a:noFill/>
          <a:ln w="53975">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F7941D"/>
                </a:solidFill>
                <a:latin typeface="Arial Narrow" panose="020B0606020202030204" pitchFamily="34" charset="0"/>
              </a:rPr>
              <a:t>Jimmy O’Rourke</a:t>
            </a:r>
            <a:endParaRPr lang="en-US" sz="4800" b="1" dirty="0">
              <a:solidFill>
                <a:srgbClr val="F7941D"/>
              </a:solidFill>
              <a:latin typeface="Arial Narrow" panose="020B0606020202030204" pitchFamily="34" charset="0"/>
            </a:endParaRPr>
          </a:p>
        </p:txBody>
      </p:sp>
      <p:sp>
        <p:nvSpPr>
          <p:cNvPr id="6" name="Text Placeholder 3"/>
          <p:cNvSpPr>
            <a:spLocks noGrp="1"/>
          </p:cNvSpPr>
          <p:nvPr>
            <p:ph sz="quarter" idx="1"/>
          </p:nvPr>
        </p:nvSpPr>
        <p:spPr>
          <a:xfrm>
            <a:off x="3898239" y="1655749"/>
            <a:ext cx="7968342" cy="4401861"/>
          </a:xfrm>
          <a:ln>
            <a:miter lim="800000"/>
          </a:ln>
        </p:spPr>
        <p:txBody>
          <a:bodyPr lIns="100794" tIns="50397" rIns="100794" bIns="50397">
            <a:noAutofit/>
          </a:bodyPr>
          <a:lstStyle/>
          <a:p>
            <a:pPr marL="0" indent="0" defTabSz="457152">
              <a:lnSpc>
                <a:spcPct val="100000"/>
              </a:lnSpc>
              <a:spcBef>
                <a:spcPts val="0"/>
              </a:spcBef>
              <a:buNone/>
              <a:defRPr/>
            </a:pPr>
            <a:r>
              <a:rPr lang="en-US" sz="2600" dirty="0" smtClean="0">
                <a:solidFill>
                  <a:schemeClr val="bg1"/>
                </a:solidFill>
                <a:latin typeface="Arial Narrow" panose="020B0606020202030204" pitchFamily="34" charset="0"/>
              </a:rPr>
              <a:t>Jimmy O’Rourke is a family law partner at Chapman &amp; Becker.  He’s known for being particularly aggressive when it comes to divorce cases.  Clients seek him for that aggression and combativeness.   </a:t>
            </a:r>
          </a:p>
          <a:p>
            <a:pPr marL="0" indent="0" defTabSz="457152">
              <a:lnSpc>
                <a:spcPct val="100000"/>
              </a:lnSpc>
              <a:spcBef>
                <a:spcPts val="0"/>
              </a:spcBef>
              <a:buNone/>
              <a:defRPr/>
            </a:pPr>
            <a:endParaRPr lang="en-US" sz="2600" dirty="0">
              <a:solidFill>
                <a:schemeClr val="bg1"/>
              </a:solidFill>
              <a:latin typeface="Arial Narrow" panose="020B0606020202030204" pitchFamily="34" charset="0"/>
            </a:endParaRPr>
          </a:p>
          <a:p>
            <a:pPr marL="0" indent="0" defTabSz="457152">
              <a:lnSpc>
                <a:spcPct val="100000"/>
              </a:lnSpc>
              <a:spcBef>
                <a:spcPts val="0"/>
              </a:spcBef>
              <a:buNone/>
              <a:defRPr/>
            </a:pPr>
            <a:r>
              <a:rPr lang="en-US" sz="2600" dirty="0">
                <a:solidFill>
                  <a:schemeClr val="bg1"/>
                </a:solidFill>
                <a:latin typeface="Arial Narrow" panose="020B0606020202030204" pitchFamily="34" charset="0"/>
              </a:rPr>
              <a:t>A new client shows up one day, Susan Lewis.  Susan is the CEO of a Fortune 50 company and wants Jimmy to represent her in a potentially high-profile divorce.  She’s never used Chapman &amp; Becker and Jimmy knows that getting her as a client could lead to getting her company as a client as well</a:t>
            </a:r>
            <a:r>
              <a:rPr lang="en-US" sz="2600" dirty="0">
                <a:solidFill>
                  <a:srgbClr val="401B5B"/>
                </a:solidFill>
                <a:latin typeface="Arial Narrow" panose="020B0606020202030204" pitchFamily="34" charset="0"/>
              </a:rPr>
              <a:t>. </a:t>
            </a:r>
          </a:p>
          <a:p>
            <a:pPr marL="0" indent="0" defTabSz="457152">
              <a:lnSpc>
                <a:spcPct val="100000"/>
              </a:lnSpc>
              <a:spcBef>
                <a:spcPts val="0"/>
              </a:spcBef>
              <a:buNone/>
              <a:defRPr/>
            </a:pPr>
            <a:endParaRPr lang="en-US" dirty="0" smtClean="0">
              <a:solidFill>
                <a:srgbClr val="401B5B"/>
              </a:solidFill>
              <a:latin typeface="Arial Narrow" panose="020B0606020202030204" pitchFamily="34" charset="0"/>
            </a:endParaRPr>
          </a:p>
          <a:p>
            <a:pPr marL="0" indent="0" defTabSz="457152">
              <a:lnSpc>
                <a:spcPct val="100000"/>
              </a:lnSpc>
              <a:spcBef>
                <a:spcPts val="0"/>
              </a:spcBef>
              <a:buNone/>
              <a:defRPr/>
            </a:pPr>
            <a:endParaRPr lang="en-US" dirty="0">
              <a:solidFill>
                <a:srgbClr val="401B5B"/>
              </a:solidFill>
              <a:latin typeface="Arial Narrow" panose="020B060602020203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4411" r="1"/>
          <a:stretch/>
        </p:blipFill>
        <p:spPr>
          <a:xfrm>
            <a:off x="326572" y="1166181"/>
            <a:ext cx="3447058" cy="4323226"/>
          </a:xfrm>
          <a:prstGeom prst="rect">
            <a:avLst/>
          </a:prstGeom>
        </p:spPr>
      </p:pic>
    </p:spTree>
    <p:extLst>
      <p:ext uri="{BB962C8B-B14F-4D97-AF65-F5344CB8AC3E}">
        <p14:creationId xmlns:p14="http://schemas.microsoft.com/office/powerpoint/2010/main" val="2183225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sz="quarter" idx="1"/>
          </p:nvPr>
        </p:nvSpPr>
        <p:spPr>
          <a:xfrm>
            <a:off x="382061" y="1046437"/>
            <a:ext cx="11240743" cy="5160725"/>
          </a:xfrm>
          <a:ln>
            <a:miter lim="800000"/>
          </a:ln>
        </p:spPr>
        <p:txBody>
          <a:bodyPr lIns="100794" tIns="50397" rIns="100794" bIns="50397">
            <a:noAutofit/>
          </a:bodyPr>
          <a:lstStyle/>
          <a:p>
            <a:pPr marL="0" indent="0" defTabSz="457152">
              <a:lnSpc>
                <a:spcPct val="100000"/>
              </a:lnSpc>
              <a:spcBef>
                <a:spcPts val="0"/>
              </a:spcBef>
              <a:spcAft>
                <a:spcPts val="600"/>
              </a:spcAft>
              <a:buNone/>
              <a:defRPr/>
            </a:pPr>
            <a:r>
              <a:rPr lang="en-US" dirty="0">
                <a:solidFill>
                  <a:schemeClr val="bg1"/>
                </a:solidFill>
                <a:latin typeface="Arial Narrow" panose="020B0606020202030204" pitchFamily="34" charset="0"/>
              </a:rPr>
              <a:t>Susan wants to file for divorce on the basis of adultery.  She shows Jimmy an anonymous letter she received with a picture of her husband and their Nanny in a compromising position.  The person wrote: “This has been going on for months!  Pics are ALL OVER her Facebook!!”  Susan wants Jimmy to </a:t>
            </a:r>
            <a:r>
              <a:rPr lang="en-US" dirty="0" smtClean="0">
                <a:solidFill>
                  <a:schemeClr val="bg1"/>
                </a:solidFill>
                <a:latin typeface="Arial Narrow" panose="020B0606020202030204" pitchFamily="34" charset="0"/>
              </a:rPr>
              <a:t>“friend” </a:t>
            </a:r>
            <a:r>
              <a:rPr lang="en-US" dirty="0">
                <a:solidFill>
                  <a:schemeClr val="bg1"/>
                </a:solidFill>
                <a:latin typeface="Arial Narrow" panose="020B0606020202030204" pitchFamily="34" charset="0"/>
              </a:rPr>
              <a:t>the Nanny and download all those pictures.  </a:t>
            </a:r>
          </a:p>
          <a:p>
            <a:pPr marL="0" indent="0" defTabSz="457152">
              <a:lnSpc>
                <a:spcPct val="100000"/>
              </a:lnSpc>
              <a:spcBef>
                <a:spcPts val="0"/>
              </a:spcBef>
              <a:spcAft>
                <a:spcPts val="600"/>
              </a:spcAft>
              <a:buNone/>
              <a:defRPr/>
            </a:pPr>
            <a:r>
              <a:rPr lang="en-US" b="1" dirty="0">
                <a:solidFill>
                  <a:srgbClr val="F7941D"/>
                </a:solidFill>
                <a:latin typeface="Arial Narrow" panose="020B0606020202030204" pitchFamily="34" charset="0"/>
              </a:rPr>
              <a:t>Jimmy wants to know what he can ethically do.</a:t>
            </a:r>
          </a:p>
          <a:p>
            <a:pPr marL="971550" lvl="1" indent="-514350" defTabSz="457152">
              <a:lnSpc>
                <a:spcPct val="100000"/>
              </a:lnSpc>
              <a:spcBef>
                <a:spcPts val="0"/>
              </a:spcBef>
              <a:spcAft>
                <a:spcPts val="600"/>
              </a:spcAft>
              <a:buFont typeface="+mj-lt"/>
              <a:buAutoNum type="alphaUcPeriod"/>
              <a:defRPr/>
            </a:pPr>
            <a:r>
              <a:rPr lang="en-US" sz="2800" dirty="0">
                <a:solidFill>
                  <a:srgbClr val="F7941D"/>
                </a:solidFill>
                <a:latin typeface="Arial Narrow" panose="020B0606020202030204" pitchFamily="34" charset="0"/>
              </a:rPr>
              <a:t>Friend the Nanny on Facebook.</a:t>
            </a:r>
          </a:p>
          <a:p>
            <a:pPr marL="971550" lvl="1" indent="-514350" defTabSz="457152">
              <a:lnSpc>
                <a:spcPct val="100000"/>
              </a:lnSpc>
              <a:spcBef>
                <a:spcPts val="0"/>
              </a:spcBef>
              <a:spcAft>
                <a:spcPts val="600"/>
              </a:spcAft>
              <a:buFont typeface="+mj-lt"/>
              <a:buAutoNum type="alphaUcPeriod"/>
              <a:defRPr/>
            </a:pPr>
            <a:r>
              <a:rPr lang="en-US" sz="2800" dirty="0">
                <a:solidFill>
                  <a:srgbClr val="F7941D"/>
                </a:solidFill>
                <a:latin typeface="Arial Narrow" panose="020B0606020202030204" pitchFamily="34" charset="0"/>
              </a:rPr>
              <a:t>Get his secretary to Friend the Nanny on Facebook.</a:t>
            </a:r>
          </a:p>
          <a:p>
            <a:pPr marL="971550" lvl="1" indent="-514350" defTabSz="457152">
              <a:lnSpc>
                <a:spcPct val="100000"/>
              </a:lnSpc>
              <a:spcBef>
                <a:spcPts val="0"/>
              </a:spcBef>
              <a:spcAft>
                <a:spcPts val="600"/>
              </a:spcAft>
              <a:buFont typeface="+mj-lt"/>
              <a:buAutoNum type="alphaUcPeriod"/>
              <a:defRPr/>
            </a:pPr>
            <a:r>
              <a:rPr lang="en-US" sz="2800" dirty="0">
                <a:solidFill>
                  <a:srgbClr val="F7941D"/>
                </a:solidFill>
                <a:latin typeface="Arial Narrow" panose="020B0606020202030204" pitchFamily="34" charset="0"/>
              </a:rPr>
              <a:t>Have Susan use her husband’s account to access the Nanny’s Facebook page.</a:t>
            </a:r>
          </a:p>
          <a:p>
            <a:pPr marL="971550" lvl="1" indent="-514350" defTabSz="457152">
              <a:lnSpc>
                <a:spcPct val="100000"/>
              </a:lnSpc>
              <a:spcBef>
                <a:spcPts val="0"/>
              </a:spcBef>
              <a:spcAft>
                <a:spcPts val="600"/>
              </a:spcAft>
              <a:buFont typeface="+mj-lt"/>
              <a:buAutoNum type="alphaUcPeriod"/>
              <a:defRPr/>
            </a:pPr>
            <a:r>
              <a:rPr lang="en-US" sz="2800" dirty="0">
                <a:solidFill>
                  <a:srgbClr val="F7941D"/>
                </a:solidFill>
                <a:latin typeface="Arial Narrow" panose="020B0606020202030204" pitchFamily="34" charset="0"/>
              </a:rPr>
              <a:t>None of the above.</a:t>
            </a:r>
          </a:p>
        </p:txBody>
      </p:sp>
      <p:grpSp>
        <p:nvGrpSpPr>
          <p:cNvPr id="7" name="Group 6"/>
          <p:cNvGrpSpPr/>
          <p:nvPr/>
        </p:nvGrpSpPr>
        <p:grpSpPr>
          <a:xfrm>
            <a:off x="-214766" y="192086"/>
            <a:ext cx="5113337" cy="581111"/>
            <a:chOff x="-296408" y="221921"/>
            <a:chExt cx="4937760" cy="467150"/>
          </a:xfrm>
        </p:grpSpPr>
        <p:sp>
          <p:nvSpPr>
            <p:cNvPr id="10" name="Parallelogram 9"/>
            <p:cNvSpPr/>
            <p:nvPr/>
          </p:nvSpPr>
          <p:spPr>
            <a:xfrm>
              <a:off x="-296408" y="236041"/>
              <a:ext cx="4937760" cy="438912"/>
            </a:xfrm>
            <a:prstGeom prst="parallelogram">
              <a:avLst/>
            </a:prstGeom>
            <a:solidFill>
              <a:srgbClr val="54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8749" y="221921"/>
              <a:ext cx="4307445" cy="467150"/>
            </a:xfrm>
            <a:prstGeom prst="rect">
              <a:avLst/>
            </a:prstGeom>
            <a:noFill/>
          </p:spPr>
          <p:txBody>
            <a:bodyPr wrap="square" rtlCol="0">
              <a:spAutoFit/>
            </a:bodyPr>
            <a:lstStyle/>
            <a:p>
              <a:r>
                <a:rPr lang="en-US" sz="3200" b="1" dirty="0"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Scenario #3</a:t>
              </a:r>
              <a:endParaRPr lang="en-US" sz="3200" b="1"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559579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sz="quarter" idx="1"/>
          </p:nvPr>
        </p:nvSpPr>
        <p:spPr>
          <a:xfrm>
            <a:off x="325419" y="1003208"/>
            <a:ext cx="11447481" cy="3861884"/>
          </a:xfrm>
          <a:ln>
            <a:miter lim="800000"/>
          </a:ln>
        </p:spPr>
        <p:txBody>
          <a:bodyPr lIns="100794" tIns="50397" rIns="100794" bIns="50397">
            <a:noAutofit/>
          </a:bodyPr>
          <a:lstStyle/>
          <a:p>
            <a:pPr marL="0" lvl="0" indent="0">
              <a:spcBef>
                <a:spcPts val="0"/>
              </a:spcBef>
              <a:spcAft>
                <a:spcPts val="1200"/>
              </a:spcAft>
              <a:buNone/>
            </a:pPr>
            <a:r>
              <a:rPr lang="en-US" sz="2600" dirty="0" smtClean="0">
                <a:solidFill>
                  <a:schemeClr val="bg1"/>
                </a:solidFill>
                <a:latin typeface="Arial Narrow" panose="020B0606020202030204" pitchFamily="34" charset="0"/>
              </a:rPr>
              <a:t>Susan </a:t>
            </a:r>
            <a:r>
              <a:rPr lang="en-US" sz="2600" dirty="0">
                <a:solidFill>
                  <a:schemeClr val="bg1"/>
                </a:solidFill>
                <a:latin typeface="Arial Narrow" panose="020B0606020202030204" pitchFamily="34" charset="0"/>
              </a:rPr>
              <a:t>comes back a month later.  She and her husband have officially separated, the Nanny’s quit her job, and the </a:t>
            </a:r>
            <a:r>
              <a:rPr lang="en-US" sz="2600" dirty="0" smtClean="0">
                <a:solidFill>
                  <a:schemeClr val="bg1"/>
                </a:solidFill>
                <a:latin typeface="Arial Narrow" panose="020B0606020202030204" pitchFamily="34" charset="0"/>
              </a:rPr>
              <a:t>Nanny and the husband </a:t>
            </a:r>
            <a:r>
              <a:rPr lang="en-US" sz="2600" dirty="0">
                <a:solidFill>
                  <a:schemeClr val="bg1"/>
                </a:solidFill>
                <a:latin typeface="Arial Narrow" panose="020B0606020202030204" pitchFamily="34" charset="0"/>
              </a:rPr>
              <a:t>are now living together.  Susan’s livid.  She demands Jimmy sue the Nanny for breach of contract, tortious interference, defamation and any other cause of action he can think of.  She wants him to list every scandalous fact about her husband in the complaint.  She also wants him to get the Nanny deported.  She doesn’t care if it’s dismissed and she reminds Jimmy that she hired him based on his aggressive reputation.  </a:t>
            </a:r>
          </a:p>
          <a:p>
            <a:pPr marL="0" lvl="0" indent="0">
              <a:spcBef>
                <a:spcPts val="0"/>
              </a:spcBef>
              <a:spcAft>
                <a:spcPts val="1200"/>
              </a:spcAft>
              <a:buNone/>
            </a:pPr>
            <a:r>
              <a:rPr lang="en-US" sz="2450" b="1" dirty="0">
                <a:solidFill>
                  <a:srgbClr val="F7941D"/>
                </a:solidFill>
                <a:latin typeface="Arial Narrow" panose="020B0606020202030204" pitchFamily="34" charset="0"/>
              </a:rPr>
              <a:t>What should Jimmy do? </a:t>
            </a:r>
          </a:p>
          <a:p>
            <a:pPr marL="971550" lvl="1" indent="-514350">
              <a:spcBef>
                <a:spcPts val="0"/>
              </a:spcBef>
              <a:spcAft>
                <a:spcPts val="1200"/>
              </a:spcAft>
              <a:buFont typeface="+mj-lt"/>
              <a:buAutoNum type="alphaUcPeriod"/>
            </a:pPr>
            <a:r>
              <a:rPr lang="en-US" sz="2450" dirty="0">
                <a:solidFill>
                  <a:srgbClr val="F7941D"/>
                </a:solidFill>
                <a:latin typeface="Arial Narrow" panose="020B0606020202030204" pitchFamily="34" charset="0"/>
              </a:rPr>
              <a:t>File a complaint against the Nanny and include every conceivable legal theory and salacious fact.</a:t>
            </a:r>
          </a:p>
          <a:p>
            <a:pPr marL="971550" lvl="1" indent="-514350">
              <a:spcBef>
                <a:spcPts val="0"/>
              </a:spcBef>
              <a:spcAft>
                <a:spcPts val="1200"/>
              </a:spcAft>
              <a:buFont typeface="+mj-lt"/>
              <a:buAutoNum type="alphaUcPeriod"/>
            </a:pPr>
            <a:r>
              <a:rPr lang="en-US" sz="2450" dirty="0">
                <a:solidFill>
                  <a:srgbClr val="F7941D"/>
                </a:solidFill>
                <a:latin typeface="Arial Narrow" panose="020B0606020202030204" pitchFamily="34" charset="0"/>
              </a:rPr>
              <a:t>Tell Susan that he can no longer represent her.</a:t>
            </a:r>
          </a:p>
          <a:p>
            <a:pPr marL="971550" lvl="1" indent="-514350">
              <a:spcBef>
                <a:spcPts val="0"/>
              </a:spcBef>
              <a:spcAft>
                <a:spcPts val="1200"/>
              </a:spcAft>
              <a:buFont typeface="+mj-lt"/>
              <a:buAutoNum type="alphaUcPeriod"/>
            </a:pPr>
            <a:r>
              <a:rPr lang="en-US" sz="2450" dirty="0">
                <a:solidFill>
                  <a:srgbClr val="F7941D"/>
                </a:solidFill>
                <a:latin typeface="Arial Narrow" panose="020B0606020202030204" pitchFamily="34" charset="0"/>
              </a:rPr>
              <a:t>Remind Susan about his professional responsibility obligations.</a:t>
            </a:r>
          </a:p>
          <a:p>
            <a:pPr marL="971550" lvl="1" indent="-514350">
              <a:spcBef>
                <a:spcPts val="0"/>
              </a:spcBef>
              <a:spcAft>
                <a:spcPts val="1200"/>
              </a:spcAft>
              <a:buFont typeface="+mj-lt"/>
              <a:buAutoNum type="alphaUcPeriod"/>
            </a:pPr>
            <a:r>
              <a:rPr lang="en-US" sz="2450" dirty="0">
                <a:solidFill>
                  <a:srgbClr val="F7941D"/>
                </a:solidFill>
                <a:latin typeface="Arial Narrow" panose="020B0606020202030204" pitchFamily="34" charset="0"/>
              </a:rPr>
              <a:t>Send the Nanny a letter threatening to report her to Homeland Security.</a:t>
            </a:r>
          </a:p>
        </p:txBody>
      </p:sp>
      <p:grpSp>
        <p:nvGrpSpPr>
          <p:cNvPr id="10" name="Group 9"/>
          <p:cNvGrpSpPr/>
          <p:nvPr/>
        </p:nvGrpSpPr>
        <p:grpSpPr>
          <a:xfrm>
            <a:off x="-214766" y="192086"/>
            <a:ext cx="5113337" cy="581111"/>
            <a:chOff x="-296408" y="221921"/>
            <a:chExt cx="4937760" cy="467150"/>
          </a:xfrm>
        </p:grpSpPr>
        <p:sp>
          <p:nvSpPr>
            <p:cNvPr id="12" name="Parallelogram 11"/>
            <p:cNvSpPr/>
            <p:nvPr/>
          </p:nvSpPr>
          <p:spPr>
            <a:xfrm>
              <a:off x="-296408" y="236041"/>
              <a:ext cx="4937760" cy="438912"/>
            </a:xfrm>
            <a:prstGeom prst="parallelogram">
              <a:avLst/>
            </a:prstGeom>
            <a:solidFill>
              <a:srgbClr val="54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8749" y="221921"/>
              <a:ext cx="4307445" cy="467150"/>
            </a:xfrm>
            <a:prstGeom prst="rect">
              <a:avLst/>
            </a:prstGeom>
            <a:noFill/>
          </p:spPr>
          <p:txBody>
            <a:bodyPr wrap="square" rtlCol="0">
              <a:spAutoFit/>
            </a:bodyPr>
            <a:lstStyle/>
            <a:p>
              <a:r>
                <a:rPr lang="en-US" sz="3200" b="1" dirty="0"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Scenario #4</a:t>
              </a:r>
              <a:endParaRPr lang="en-US" sz="3200" b="1"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3292022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757469" y="738090"/>
            <a:ext cx="4716449" cy="979136"/>
          </a:xfrm>
          <a:prstGeom prst="rect">
            <a:avLst/>
          </a:prstGeom>
          <a:noFill/>
          <a:ln w="53975">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smtClean="0">
                <a:solidFill>
                  <a:srgbClr val="F7941D"/>
                </a:solidFill>
                <a:latin typeface="Arial Narrow" panose="020B0606020202030204" pitchFamily="34" charset="0"/>
              </a:rPr>
              <a:t>Candace Jackson</a:t>
            </a:r>
            <a:endParaRPr lang="en-US" sz="4800" b="1" dirty="0">
              <a:solidFill>
                <a:srgbClr val="F7941D"/>
              </a:solidFill>
              <a:latin typeface="Arial Narrow" panose="020B0606020202030204" pitchFamily="34" charset="0"/>
            </a:endParaRPr>
          </a:p>
        </p:txBody>
      </p:sp>
      <p:sp>
        <p:nvSpPr>
          <p:cNvPr id="6" name="Text Placeholder 3"/>
          <p:cNvSpPr>
            <a:spLocks noGrp="1"/>
          </p:cNvSpPr>
          <p:nvPr>
            <p:ph sz="quarter" idx="1"/>
          </p:nvPr>
        </p:nvSpPr>
        <p:spPr>
          <a:xfrm>
            <a:off x="3757469" y="1709576"/>
            <a:ext cx="7590887" cy="5148424"/>
          </a:xfrm>
          <a:ln>
            <a:miter lim="800000"/>
          </a:ln>
        </p:spPr>
        <p:txBody>
          <a:bodyPr lIns="100794" tIns="50397" rIns="100794" bIns="50397">
            <a:noAutofit/>
          </a:bodyPr>
          <a:lstStyle/>
          <a:p>
            <a:pPr marL="0" indent="0" defTabSz="457152">
              <a:lnSpc>
                <a:spcPct val="100000"/>
              </a:lnSpc>
              <a:spcBef>
                <a:spcPts val="0"/>
              </a:spcBef>
              <a:buNone/>
              <a:defRPr/>
            </a:pPr>
            <a:r>
              <a:rPr lang="en-US" dirty="0">
                <a:solidFill>
                  <a:schemeClr val="bg1"/>
                </a:solidFill>
                <a:latin typeface="Arial Narrow" panose="020B0606020202030204" pitchFamily="34" charset="0"/>
              </a:rPr>
              <a:t>Candace is a partner at Chapman &amp; Becker.  Rumors abound that Candace often comes very close to the ethical line in her litigation practice.  Rumors also abound that Candace, who customarily has a large book of business, has struggled to bring in business this year.  Candace appears to be becoming increasingly nervous about her book given the general state of Chapman &amp; Becker.  However, she does have one large matter that may go to trial in about seven months</a:t>
            </a:r>
            <a:r>
              <a:rPr lang="en-US" dirty="0">
                <a:solidFill>
                  <a:srgbClr val="401B5B"/>
                </a:solidFill>
                <a:latin typeface="Arial Narrow" panose="020B0606020202030204" pitchFamily="34" charset="0"/>
              </a:rPr>
              <a:t>. </a:t>
            </a:r>
            <a:endParaRPr lang="en-US" dirty="0" smtClean="0">
              <a:solidFill>
                <a:srgbClr val="401B5B"/>
              </a:solidFill>
              <a:latin typeface="Arial Narrow" panose="020B0606020202030204" pitchFamily="34" charset="0"/>
            </a:endParaRPr>
          </a:p>
          <a:p>
            <a:pPr marL="0" indent="0" defTabSz="457152">
              <a:lnSpc>
                <a:spcPct val="100000"/>
              </a:lnSpc>
              <a:spcBef>
                <a:spcPts val="0"/>
              </a:spcBef>
              <a:buNone/>
              <a:defRPr/>
            </a:pPr>
            <a:endParaRPr lang="en-US" dirty="0">
              <a:solidFill>
                <a:srgbClr val="401B5B"/>
              </a:solidFill>
              <a:latin typeface="Arial Narrow" panose="020B0606020202030204" pitchFamily="34" charset="0"/>
            </a:endParaRPr>
          </a:p>
        </p:txBody>
      </p:sp>
      <p:pic>
        <p:nvPicPr>
          <p:cNvPr id="7" name="Picture 2" descr="C:\Users\michelle.silverthorn\Downloads\iStock_000000172729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71" y="889393"/>
            <a:ext cx="3169792" cy="4768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869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sz="quarter" idx="1"/>
          </p:nvPr>
        </p:nvSpPr>
        <p:spPr>
          <a:xfrm>
            <a:off x="511402" y="1236048"/>
            <a:ext cx="11029760" cy="4971114"/>
          </a:xfrm>
          <a:ln>
            <a:miter lim="800000"/>
          </a:ln>
        </p:spPr>
        <p:txBody>
          <a:bodyPr lIns="100794" tIns="50397" rIns="100794" bIns="50397">
            <a:noAutofit/>
          </a:bodyPr>
          <a:lstStyle/>
          <a:p>
            <a:pPr marL="0" lvl="0" indent="0">
              <a:spcBef>
                <a:spcPts val="0"/>
              </a:spcBef>
              <a:spcAft>
                <a:spcPts val="1200"/>
              </a:spcAft>
              <a:buNone/>
            </a:pPr>
            <a:r>
              <a:rPr lang="en-US" sz="3000" dirty="0" err="1">
                <a:solidFill>
                  <a:schemeClr val="bg1"/>
                </a:solidFill>
                <a:latin typeface="Arial Narrow" panose="020B0606020202030204" pitchFamily="34" charset="0"/>
              </a:rPr>
              <a:t>Divya</a:t>
            </a:r>
            <a:r>
              <a:rPr lang="en-US" sz="3000" dirty="0">
                <a:solidFill>
                  <a:schemeClr val="bg1"/>
                </a:solidFill>
                <a:latin typeface="Arial Narrow" panose="020B0606020202030204" pitchFamily="34" charset="0"/>
              </a:rPr>
              <a:t> gets assigned to Candace’s case.  Candace instructs </a:t>
            </a:r>
            <a:r>
              <a:rPr lang="en-US" sz="3000" dirty="0" err="1">
                <a:solidFill>
                  <a:schemeClr val="bg1"/>
                </a:solidFill>
                <a:latin typeface="Arial Narrow" panose="020B0606020202030204" pitchFamily="34" charset="0"/>
              </a:rPr>
              <a:t>Divya</a:t>
            </a:r>
            <a:r>
              <a:rPr lang="en-US" sz="3000" dirty="0">
                <a:solidFill>
                  <a:schemeClr val="bg1"/>
                </a:solidFill>
                <a:latin typeface="Arial Narrow" panose="020B0606020202030204" pitchFamily="34" charset="0"/>
              </a:rPr>
              <a:t> to work overtime on trial prep. </a:t>
            </a:r>
            <a:r>
              <a:rPr lang="en-US" sz="3000" dirty="0" err="1">
                <a:solidFill>
                  <a:schemeClr val="bg1"/>
                </a:solidFill>
                <a:latin typeface="Arial Narrow" panose="020B0606020202030204" pitchFamily="34" charset="0"/>
              </a:rPr>
              <a:t>Divya</a:t>
            </a:r>
            <a:r>
              <a:rPr lang="en-US" sz="3000" dirty="0">
                <a:solidFill>
                  <a:schemeClr val="bg1"/>
                </a:solidFill>
                <a:latin typeface="Arial Narrow" panose="020B0606020202030204" pitchFamily="34" charset="0"/>
              </a:rPr>
              <a:t> thinks that Candace is churning the bill, but she’s not in contact with the client and doesn’t know what the client thinks.</a:t>
            </a:r>
          </a:p>
          <a:p>
            <a:pPr marL="0" lvl="0" indent="0">
              <a:spcBef>
                <a:spcPts val="0"/>
              </a:spcBef>
              <a:spcAft>
                <a:spcPts val="1200"/>
              </a:spcAft>
              <a:buNone/>
            </a:pPr>
            <a:r>
              <a:rPr lang="en-US" b="1" dirty="0">
                <a:solidFill>
                  <a:srgbClr val="F7941D"/>
                </a:solidFill>
                <a:latin typeface="Arial Narrow" panose="020B0606020202030204" pitchFamily="34" charset="0"/>
              </a:rPr>
              <a:t>What should </a:t>
            </a:r>
            <a:r>
              <a:rPr lang="en-US" b="1" dirty="0" err="1">
                <a:solidFill>
                  <a:srgbClr val="F7941D"/>
                </a:solidFill>
                <a:latin typeface="Arial Narrow" panose="020B0606020202030204" pitchFamily="34" charset="0"/>
              </a:rPr>
              <a:t>Divya</a:t>
            </a:r>
            <a:r>
              <a:rPr lang="en-US" b="1" dirty="0">
                <a:solidFill>
                  <a:srgbClr val="F7941D"/>
                </a:solidFill>
                <a:latin typeface="Arial Narrow" panose="020B0606020202030204" pitchFamily="34" charset="0"/>
              </a:rPr>
              <a:t> do?</a:t>
            </a:r>
          </a:p>
          <a:p>
            <a:pPr marL="971550" lvl="1" indent="-514350">
              <a:spcBef>
                <a:spcPts val="0"/>
              </a:spcBef>
              <a:spcAft>
                <a:spcPts val="1200"/>
              </a:spcAft>
              <a:buFont typeface="+mj-lt"/>
              <a:buAutoNum type="alphaUcPeriod"/>
            </a:pPr>
            <a:r>
              <a:rPr lang="en-US" sz="2800" dirty="0">
                <a:solidFill>
                  <a:srgbClr val="F7941D"/>
                </a:solidFill>
                <a:latin typeface="Arial Narrow" panose="020B0606020202030204" pitchFamily="34" charset="0"/>
              </a:rPr>
              <a:t>Tell Candace that trial prep is premature and ask that she rethink her plan of action.</a:t>
            </a:r>
          </a:p>
          <a:p>
            <a:pPr marL="971550" lvl="1" indent="-514350">
              <a:spcBef>
                <a:spcPts val="0"/>
              </a:spcBef>
              <a:spcAft>
                <a:spcPts val="1200"/>
              </a:spcAft>
              <a:buFont typeface="+mj-lt"/>
              <a:buAutoNum type="alphaUcPeriod"/>
            </a:pPr>
            <a:r>
              <a:rPr lang="en-US" sz="2800" dirty="0">
                <a:solidFill>
                  <a:srgbClr val="F7941D"/>
                </a:solidFill>
                <a:latin typeface="Arial Narrow" panose="020B0606020202030204" pitchFamily="34" charset="0"/>
              </a:rPr>
              <a:t>Find out from the client if they know about and approve the trial prep activities.</a:t>
            </a:r>
          </a:p>
          <a:p>
            <a:pPr marL="971550" lvl="1" indent="-514350">
              <a:spcBef>
                <a:spcPts val="0"/>
              </a:spcBef>
              <a:spcAft>
                <a:spcPts val="1200"/>
              </a:spcAft>
              <a:buFont typeface="+mj-lt"/>
              <a:buAutoNum type="alphaUcPeriod"/>
            </a:pPr>
            <a:r>
              <a:rPr lang="en-US" sz="2800" dirty="0">
                <a:solidFill>
                  <a:srgbClr val="F7941D"/>
                </a:solidFill>
                <a:latin typeface="Arial Narrow" panose="020B0606020202030204" pitchFamily="34" charset="0"/>
              </a:rPr>
              <a:t>Ask </a:t>
            </a:r>
            <a:r>
              <a:rPr lang="en-US" sz="2800" dirty="0" smtClean="0">
                <a:solidFill>
                  <a:srgbClr val="F7941D"/>
                </a:solidFill>
                <a:latin typeface="Arial Narrow" panose="020B0606020202030204" pitchFamily="34" charset="0"/>
              </a:rPr>
              <a:t>a </a:t>
            </a:r>
            <a:r>
              <a:rPr lang="en-US" sz="2800" dirty="0">
                <a:solidFill>
                  <a:srgbClr val="F7941D"/>
                </a:solidFill>
                <a:latin typeface="Arial Narrow" panose="020B0606020202030204" pitchFamily="34" charset="0"/>
              </a:rPr>
              <a:t>partner for guidance.</a:t>
            </a:r>
          </a:p>
          <a:p>
            <a:pPr marL="971550" lvl="1" indent="-514350">
              <a:spcBef>
                <a:spcPts val="0"/>
              </a:spcBef>
              <a:spcAft>
                <a:spcPts val="1200"/>
              </a:spcAft>
              <a:buFont typeface="+mj-lt"/>
              <a:buAutoNum type="alphaUcPeriod"/>
            </a:pPr>
            <a:r>
              <a:rPr lang="en-US" sz="2800" dirty="0">
                <a:solidFill>
                  <a:srgbClr val="F7941D"/>
                </a:solidFill>
                <a:latin typeface="Arial Narrow" panose="020B0606020202030204" pitchFamily="34" charset="0"/>
              </a:rPr>
              <a:t>Ask </a:t>
            </a:r>
            <a:r>
              <a:rPr lang="en-US" sz="2800" dirty="0" smtClean="0">
                <a:solidFill>
                  <a:srgbClr val="F7941D"/>
                </a:solidFill>
                <a:latin typeface="Arial Narrow" panose="020B0606020202030204" pitchFamily="34" charset="0"/>
              </a:rPr>
              <a:t>an associate for </a:t>
            </a:r>
            <a:r>
              <a:rPr lang="en-US" sz="2800" dirty="0">
                <a:solidFill>
                  <a:srgbClr val="F7941D"/>
                </a:solidFill>
                <a:latin typeface="Arial Narrow" panose="020B0606020202030204" pitchFamily="34" charset="0"/>
              </a:rPr>
              <a:t>advice.</a:t>
            </a:r>
          </a:p>
        </p:txBody>
      </p:sp>
      <p:grpSp>
        <p:nvGrpSpPr>
          <p:cNvPr id="16" name="Group 15"/>
          <p:cNvGrpSpPr/>
          <p:nvPr/>
        </p:nvGrpSpPr>
        <p:grpSpPr>
          <a:xfrm>
            <a:off x="-263751" y="350852"/>
            <a:ext cx="5113337" cy="581111"/>
            <a:chOff x="-296408" y="221921"/>
            <a:chExt cx="4937760" cy="467150"/>
          </a:xfrm>
        </p:grpSpPr>
        <p:sp>
          <p:nvSpPr>
            <p:cNvPr id="17" name="Parallelogram 16"/>
            <p:cNvSpPr/>
            <p:nvPr/>
          </p:nvSpPr>
          <p:spPr>
            <a:xfrm>
              <a:off x="-296408" y="236041"/>
              <a:ext cx="4937760" cy="438912"/>
            </a:xfrm>
            <a:prstGeom prst="parallelogram">
              <a:avLst/>
            </a:prstGeom>
            <a:solidFill>
              <a:srgbClr val="54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8749" y="221921"/>
              <a:ext cx="4307445" cy="467150"/>
            </a:xfrm>
            <a:prstGeom prst="rect">
              <a:avLst/>
            </a:prstGeom>
            <a:noFill/>
          </p:spPr>
          <p:txBody>
            <a:bodyPr wrap="square" rtlCol="0">
              <a:spAutoFit/>
            </a:bodyPr>
            <a:lstStyle/>
            <a:p>
              <a:r>
                <a:rPr lang="en-US" sz="3200" b="1" dirty="0"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Scenario #5</a:t>
              </a:r>
              <a:endParaRPr lang="en-US" sz="3200" b="1"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872914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49494"/>
        </a:solidFill>
        <a:effectLst/>
      </p:bgPr>
    </p:bg>
    <p:spTree>
      <p:nvGrpSpPr>
        <p:cNvPr id="1" name=""/>
        <p:cNvGrpSpPr/>
        <p:nvPr/>
      </p:nvGrpSpPr>
      <p:grpSpPr>
        <a:xfrm>
          <a:off x="0" y="0"/>
          <a:ext cx="0" cy="0"/>
          <a:chOff x="0" y="0"/>
          <a:chExt cx="0" cy="0"/>
        </a:xfrm>
      </p:grpSpPr>
      <p:sp>
        <p:nvSpPr>
          <p:cNvPr id="17" name="Content Placeholder 3"/>
          <p:cNvSpPr>
            <a:spLocks noGrp="1"/>
          </p:cNvSpPr>
          <p:nvPr>
            <p:ph sz="quarter" idx="1"/>
          </p:nvPr>
        </p:nvSpPr>
        <p:spPr>
          <a:xfrm>
            <a:off x="1430900" y="3446772"/>
            <a:ext cx="4028461" cy="1568034"/>
          </a:xfrm>
          <a:noFill/>
        </p:spPr>
        <p:txBody>
          <a:bodyPr>
            <a:normAutofit fontScale="25000" lnSpcReduction="20000"/>
          </a:bodyPr>
          <a:lstStyle/>
          <a:p>
            <a:pPr marL="0" indent="0" algn="ctr">
              <a:buNone/>
            </a:pPr>
            <a:r>
              <a:rPr lang="en-US" sz="11200" b="1" dirty="0" smtClean="0">
                <a:solidFill>
                  <a:srgbClr val="583470"/>
                </a:solidFill>
                <a:latin typeface="Arial Narrow" panose="020B0606020202030204" pitchFamily="34" charset="0"/>
              </a:rPr>
              <a:t>312-363-6210</a:t>
            </a:r>
          </a:p>
          <a:p>
            <a:pPr marL="0" indent="0" algn="ctr">
              <a:buNone/>
            </a:pPr>
            <a:r>
              <a:rPr lang="en-US" sz="11200" b="1" dirty="0" smtClean="0">
                <a:solidFill>
                  <a:srgbClr val="583470"/>
                </a:solidFill>
                <a:latin typeface="Arial Narrow" panose="020B0606020202030204" pitchFamily="34" charset="0"/>
              </a:rPr>
              <a:t>mail@2civility.org</a:t>
            </a:r>
          </a:p>
          <a:p>
            <a:pPr marL="0" indent="0" algn="ctr">
              <a:buNone/>
            </a:pPr>
            <a:r>
              <a:rPr lang="en-US" sz="11200" b="1" dirty="0" smtClean="0">
                <a:solidFill>
                  <a:srgbClr val="583470"/>
                </a:solidFill>
                <a:latin typeface="Arial Narrow" panose="020B0606020202030204" pitchFamily="34" charset="0"/>
              </a:rPr>
              <a:t>www.2civility.org</a:t>
            </a:r>
          </a:p>
          <a:p>
            <a:pPr marL="0" indent="0" algn="ctr">
              <a:buNone/>
            </a:pPr>
            <a:endParaRPr lang="en-US" sz="11200" b="1" dirty="0">
              <a:solidFill>
                <a:srgbClr val="54B5AC"/>
              </a:solidFill>
              <a:latin typeface="Arial Narrow" panose="020B0606020202030204" pitchFamily="34" charset="0"/>
            </a:endParaRPr>
          </a:p>
          <a:p>
            <a:pPr marL="0" indent="0" algn="ctr">
              <a:buNone/>
            </a:pPr>
            <a:endParaRPr lang="en-US" sz="8400" b="1" dirty="0">
              <a:solidFill>
                <a:schemeClr val="bg1"/>
              </a:solidFill>
              <a:latin typeface="Arial Narrow" panose="020B0606020202030204" pitchFamily="34" charset="0"/>
            </a:endParaRPr>
          </a:p>
          <a:p>
            <a:pPr marL="0" indent="0" algn="ctr">
              <a:buNone/>
            </a:pPr>
            <a:endParaRPr lang="en-US" sz="8400" b="1" dirty="0">
              <a:solidFill>
                <a:srgbClr val="4F2171"/>
              </a:solidFill>
              <a:latin typeface="Arial Narrow" panose="020B0606020202030204" pitchFamily="34" charset="0"/>
            </a:endParaRPr>
          </a:p>
          <a:p>
            <a:pPr marL="0" indent="0" algn="ctr">
              <a:buNone/>
            </a:pPr>
            <a:endParaRPr lang="en-US" sz="7200" dirty="0">
              <a:solidFill>
                <a:srgbClr val="401B5B"/>
              </a:solidFill>
              <a:latin typeface="Arial Narrow" panose="020B0606020202030204" pitchFamily="34" charset="0"/>
            </a:endParaRPr>
          </a:p>
          <a:p>
            <a:pPr marL="0" indent="0" algn="ctr">
              <a:buNone/>
            </a:pPr>
            <a:endParaRPr lang="en-US" sz="7200" dirty="0">
              <a:solidFill>
                <a:srgbClr val="401B5B"/>
              </a:solidFill>
              <a:latin typeface="Arial Narrow" panose="020B0606020202030204" pitchFamily="34" charset="0"/>
            </a:endParaRPr>
          </a:p>
          <a:p>
            <a:pPr marL="0" indent="0" algn="ctr">
              <a:spcAft>
                <a:spcPct val="0"/>
              </a:spcAft>
              <a:buNone/>
            </a:pPr>
            <a:r>
              <a:rPr lang="en-US" sz="2400" dirty="0">
                <a:solidFill>
                  <a:schemeClr val="bg1">
                    <a:lumMod val="65000"/>
                  </a:schemeClr>
                </a:solidFill>
                <a:latin typeface="Arial Narrow" panose="020B0606020202030204" pitchFamily="34" charset="0"/>
              </a:rPr>
              <a:t>    </a:t>
            </a:r>
            <a:endParaRPr lang="en-US" sz="2400" b="1" dirty="0"/>
          </a:p>
        </p:txBody>
      </p:sp>
      <p:grpSp>
        <p:nvGrpSpPr>
          <p:cNvPr id="18" name="Group 17"/>
          <p:cNvGrpSpPr/>
          <p:nvPr/>
        </p:nvGrpSpPr>
        <p:grpSpPr>
          <a:xfrm>
            <a:off x="4149965" y="5014806"/>
            <a:ext cx="3646498" cy="582744"/>
            <a:chOff x="2733303" y="5137179"/>
            <a:chExt cx="6922020" cy="1156383"/>
          </a:xfrm>
        </p:grpSpPr>
        <p:pic>
          <p:nvPicPr>
            <p:cNvPr id="19" name="Picture 18"/>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178058" y="5137179"/>
              <a:ext cx="1143000" cy="1143000"/>
            </a:xfrm>
            <a:prstGeom prst="rect">
              <a:avLst/>
            </a:prstGeom>
          </p:spPr>
        </p:pic>
        <p:pic>
          <p:nvPicPr>
            <p:cNvPr id="20" name="Picture 19"/>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5613288" y="5150562"/>
              <a:ext cx="1152525" cy="1143000"/>
            </a:xfrm>
            <a:prstGeom prst="rect">
              <a:avLst/>
            </a:prstGeom>
          </p:spPr>
        </p:pic>
        <p:pic>
          <p:nvPicPr>
            <p:cNvPr id="21" name="Picture 20"/>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733303" y="5137179"/>
              <a:ext cx="1152525" cy="1143000"/>
            </a:xfrm>
            <a:prstGeom prst="rect">
              <a:avLst/>
            </a:prstGeom>
          </p:spPr>
        </p:pic>
        <p:pic>
          <p:nvPicPr>
            <p:cNvPr id="22" name="Picture 21"/>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7058043" y="5150562"/>
              <a:ext cx="1152525" cy="1143000"/>
            </a:xfrm>
            <a:prstGeom prst="rect">
              <a:avLst/>
            </a:prstGeom>
          </p:spPr>
        </p:pic>
        <p:pic>
          <p:nvPicPr>
            <p:cNvPr id="23" name="Picture 22"/>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8502798" y="5150562"/>
              <a:ext cx="1152525" cy="1143000"/>
            </a:xfrm>
            <a:prstGeom prst="rect">
              <a:avLst/>
            </a:prstGeom>
          </p:spPr>
        </p:pic>
      </p:grpSp>
      <p:sp>
        <p:nvSpPr>
          <p:cNvPr id="25" name="TextBox 24"/>
          <p:cNvSpPr txBox="1"/>
          <p:nvPr/>
        </p:nvSpPr>
        <p:spPr>
          <a:xfrm>
            <a:off x="1022019" y="2640743"/>
            <a:ext cx="10410179" cy="538609"/>
          </a:xfrm>
          <a:prstGeom prst="rect">
            <a:avLst/>
          </a:prstGeom>
          <a:noFill/>
        </p:spPr>
        <p:txBody>
          <a:bodyPr wrap="square" rtlCol="0">
            <a:spAutoFit/>
          </a:bodyPr>
          <a:lstStyle/>
          <a:p>
            <a:r>
              <a:rPr lang="en-US" sz="2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Illinois Supreme Court Commission on Professionalism</a:t>
            </a:r>
            <a:endParaRPr lang="en-US" sz="29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0" name="Picture 29"/>
          <p:cNvPicPr/>
          <p:nvPr/>
        </p:nvPicPr>
        <p:blipFill>
          <a:blip r:embed="rId8">
            <a:extLst>
              <a:ext uri="{28A0092B-C50C-407E-A947-70E740481C1C}">
                <a14:useLocalDpi xmlns:a14="http://schemas.microsoft.com/office/drawing/2010/main" val="0"/>
              </a:ext>
            </a:extLst>
          </a:blip>
          <a:stretch>
            <a:fillRect/>
          </a:stretch>
        </p:blipFill>
        <p:spPr>
          <a:xfrm>
            <a:off x="4149965" y="897602"/>
            <a:ext cx="4273459" cy="1609431"/>
          </a:xfrm>
          <a:prstGeom prst="rect">
            <a:avLst/>
          </a:prstGeom>
        </p:spPr>
      </p:pic>
      <p:sp>
        <p:nvSpPr>
          <p:cNvPr id="7" name="Rectangle 6"/>
          <p:cNvSpPr/>
          <p:nvPr/>
        </p:nvSpPr>
        <p:spPr>
          <a:xfrm>
            <a:off x="5288353" y="3271232"/>
            <a:ext cx="6096000" cy="1384995"/>
          </a:xfrm>
          <a:prstGeom prst="rect">
            <a:avLst/>
          </a:prstGeom>
        </p:spPr>
        <p:txBody>
          <a:bodyPr>
            <a:spAutoFit/>
          </a:bodyPr>
          <a:lstStyle/>
          <a:p>
            <a:pPr algn="ctr"/>
            <a:r>
              <a:rPr lang="en-US" sz="2800" b="1" dirty="0" smtClean="0">
                <a:solidFill>
                  <a:srgbClr val="583470"/>
                </a:solidFill>
                <a:latin typeface="Arial Narrow" panose="020B0606020202030204" pitchFamily="34" charset="0"/>
              </a:rPr>
              <a:t>Two Prudential Plaza Suite 1950 </a:t>
            </a:r>
          </a:p>
          <a:p>
            <a:pPr algn="ctr"/>
            <a:r>
              <a:rPr lang="en-US" sz="2800" b="1" dirty="0" smtClean="0">
                <a:solidFill>
                  <a:srgbClr val="583470"/>
                </a:solidFill>
                <a:latin typeface="Arial Narrow" panose="020B0606020202030204" pitchFamily="34" charset="0"/>
              </a:rPr>
              <a:t>180 N. Stetson Avenue </a:t>
            </a:r>
          </a:p>
          <a:p>
            <a:pPr algn="ctr"/>
            <a:r>
              <a:rPr lang="en-US" sz="2800" b="1" dirty="0" smtClean="0">
                <a:solidFill>
                  <a:srgbClr val="583470"/>
                </a:solidFill>
                <a:latin typeface="Arial Narrow" panose="020B0606020202030204" pitchFamily="34" charset="0"/>
              </a:rPr>
              <a:t>Chicago, IL 60601</a:t>
            </a:r>
            <a:endParaRPr lang="en-US" sz="2800" b="1" dirty="0">
              <a:solidFill>
                <a:srgbClr val="583470"/>
              </a:solidFill>
              <a:latin typeface="Arial Narrow" panose="020B0606020202030204" pitchFamily="34" charset="0"/>
            </a:endParaRPr>
          </a:p>
        </p:txBody>
      </p:sp>
    </p:spTree>
    <p:extLst>
      <p:ext uri="{BB962C8B-B14F-4D97-AF65-F5344CB8AC3E}">
        <p14:creationId xmlns:p14="http://schemas.microsoft.com/office/powerpoint/2010/main" val="2455004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5F3879">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0"/>
              <a:solidFill>
                <a:schemeClr val="accent1"/>
              </a:solidFill>
              <a:effectLst>
                <a:outerShdw blurRad="38100" dist="25400" dir="5400000" algn="ctr" rotWithShape="0">
                  <a:srgbClr val="6E747A">
                    <a:alpha val="43000"/>
                  </a:srgbClr>
                </a:outerShdw>
              </a:effectLst>
            </a:endParaRPr>
          </a:p>
        </p:txBody>
      </p:sp>
      <p:grpSp>
        <p:nvGrpSpPr>
          <p:cNvPr id="7" name="Group 6"/>
          <p:cNvGrpSpPr/>
          <p:nvPr/>
        </p:nvGrpSpPr>
        <p:grpSpPr>
          <a:xfrm>
            <a:off x="-263751" y="324549"/>
            <a:ext cx="6223680" cy="589851"/>
            <a:chOff x="-296408" y="200777"/>
            <a:chExt cx="4937760" cy="474176"/>
          </a:xfrm>
        </p:grpSpPr>
        <p:sp>
          <p:nvSpPr>
            <p:cNvPr id="9" name="Parallelogram 8"/>
            <p:cNvSpPr/>
            <p:nvPr/>
          </p:nvSpPr>
          <p:spPr>
            <a:xfrm>
              <a:off x="-296408" y="236041"/>
              <a:ext cx="4937760" cy="438912"/>
            </a:xfrm>
            <a:prstGeom prst="parallelogram">
              <a:avLst/>
            </a:prstGeom>
            <a:solidFill>
              <a:srgbClr val="54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749" y="200777"/>
              <a:ext cx="4307445" cy="467150"/>
            </a:xfrm>
            <a:prstGeom prst="rect">
              <a:avLst/>
            </a:prstGeom>
            <a:noFill/>
          </p:spPr>
          <p:txBody>
            <a:bodyPr wrap="square" rtlCol="0">
              <a:spAutoFit/>
            </a:bodyPr>
            <a:lstStyle/>
            <a:p>
              <a:r>
                <a:rPr lang="en-US" sz="3200" b="1" dirty="0"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The Problem of Incivility</a:t>
              </a:r>
              <a:endParaRPr lang="en-US" sz="3200" b="1"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130106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8646" y="1133889"/>
            <a:ext cx="12053354" cy="954107"/>
          </a:xfrm>
          <a:prstGeom prst="rect">
            <a:avLst/>
          </a:prstGeom>
        </p:spPr>
        <p:txBody>
          <a:bodyPr wrap="square">
            <a:spAutoFit/>
          </a:bodyPr>
          <a:lstStyle/>
          <a:p>
            <a:pPr algn="ctr">
              <a:spcBef>
                <a:spcPts val="1200"/>
              </a:spcBef>
              <a:buClr>
                <a:srgbClr val="20BAAB"/>
              </a:buClr>
            </a:pPr>
            <a:r>
              <a:rPr lang="en-US" sz="2800" b="1" dirty="0" smtClean="0">
                <a:solidFill>
                  <a:srgbClr val="F7941D"/>
                </a:solidFill>
                <a:latin typeface="Arial Narrow" panose="020B0606020202030204" pitchFamily="34" charset="0"/>
              </a:rPr>
              <a:t>2014 </a:t>
            </a:r>
            <a:r>
              <a:rPr lang="en-US" sz="2800" b="1" dirty="0">
                <a:solidFill>
                  <a:srgbClr val="F7941D"/>
                </a:solidFill>
                <a:latin typeface="Arial Narrow" panose="020B0606020202030204" pitchFamily="34" charset="0"/>
              </a:rPr>
              <a:t>Gallup Poll</a:t>
            </a:r>
          </a:p>
          <a:p>
            <a:pPr algn="ctr"/>
            <a:r>
              <a:rPr lang="en-US" sz="2800" dirty="0" smtClean="0">
                <a:solidFill>
                  <a:schemeClr val="bg1"/>
                </a:solidFill>
                <a:latin typeface="Arial Narrow" panose="020B0606020202030204" pitchFamily="34" charset="0"/>
              </a:rPr>
              <a:t>Percentage ranking the </a:t>
            </a:r>
            <a:r>
              <a:rPr lang="en-US" sz="2800" dirty="0">
                <a:solidFill>
                  <a:schemeClr val="bg1"/>
                </a:solidFill>
                <a:latin typeface="Arial Narrow" panose="020B0606020202030204" pitchFamily="34" charset="0"/>
              </a:rPr>
              <a:t>honesty </a:t>
            </a:r>
            <a:r>
              <a:rPr lang="en-US" sz="2800" dirty="0" smtClean="0">
                <a:solidFill>
                  <a:schemeClr val="bg1"/>
                </a:solidFill>
                <a:latin typeface="Arial Narrow" panose="020B0606020202030204" pitchFamily="34" charset="0"/>
              </a:rPr>
              <a:t>&amp; ethical </a:t>
            </a:r>
            <a:r>
              <a:rPr lang="en-US" sz="2800" dirty="0">
                <a:solidFill>
                  <a:schemeClr val="bg1"/>
                </a:solidFill>
                <a:latin typeface="Arial Narrow" panose="020B0606020202030204" pitchFamily="34" charset="0"/>
              </a:rPr>
              <a:t>standards of </a:t>
            </a:r>
            <a:r>
              <a:rPr lang="en-US" sz="2800" dirty="0" smtClean="0">
                <a:solidFill>
                  <a:schemeClr val="bg1"/>
                </a:solidFill>
                <a:latin typeface="Arial Narrow" panose="020B0606020202030204" pitchFamily="34" charset="0"/>
              </a:rPr>
              <a:t>each profession as </a:t>
            </a:r>
            <a:r>
              <a:rPr lang="en-US" sz="2800" dirty="0">
                <a:solidFill>
                  <a:schemeClr val="bg1"/>
                </a:solidFill>
                <a:latin typeface="Arial Narrow" panose="020B0606020202030204" pitchFamily="34" charset="0"/>
              </a:rPr>
              <a:t>high or very high: </a:t>
            </a:r>
          </a:p>
        </p:txBody>
      </p:sp>
      <p:sp>
        <p:nvSpPr>
          <p:cNvPr id="11" name="Rectangle 10"/>
          <p:cNvSpPr/>
          <p:nvPr/>
        </p:nvSpPr>
        <p:spPr>
          <a:xfrm>
            <a:off x="5438274" y="6556791"/>
            <a:ext cx="8534399" cy="276999"/>
          </a:xfrm>
          <a:prstGeom prst="rect">
            <a:avLst/>
          </a:prstGeom>
        </p:spPr>
        <p:txBody>
          <a:bodyPr wrap="square">
            <a:spAutoFit/>
          </a:bodyPr>
          <a:lstStyle/>
          <a:p>
            <a:r>
              <a:rPr lang="en-US" sz="1200" dirty="0" smtClean="0">
                <a:solidFill>
                  <a:schemeClr val="bg1"/>
                </a:solidFill>
                <a:latin typeface="Calibri" pitchFamily="34" charset="0"/>
              </a:rPr>
              <a:t>Gallup: Honesty/Ethics in Professions http://www.gallup.com/poll/1654/honesty-ethics-professions.aspx</a:t>
            </a:r>
            <a:endParaRPr lang="en-US" sz="1200" dirty="0">
              <a:solidFill>
                <a:schemeClr val="bg1"/>
              </a:solidFill>
              <a:latin typeface="Calibri" pitchFamily="34" charset="0"/>
            </a:endParaRPr>
          </a:p>
        </p:txBody>
      </p:sp>
      <p:grpSp>
        <p:nvGrpSpPr>
          <p:cNvPr id="13" name="Group 12"/>
          <p:cNvGrpSpPr/>
          <p:nvPr/>
        </p:nvGrpSpPr>
        <p:grpSpPr>
          <a:xfrm>
            <a:off x="-201116" y="315865"/>
            <a:ext cx="7391401" cy="991329"/>
            <a:chOff x="-296408" y="200777"/>
            <a:chExt cx="4937760" cy="865966"/>
          </a:xfrm>
        </p:grpSpPr>
        <p:sp>
          <p:nvSpPr>
            <p:cNvPr id="14" name="Parallelogram 13"/>
            <p:cNvSpPr/>
            <p:nvPr/>
          </p:nvSpPr>
          <p:spPr>
            <a:xfrm>
              <a:off x="-296408" y="236041"/>
              <a:ext cx="4937760" cy="438912"/>
            </a:xfrm>
            <a:prstGeom prst="parallelogram">
              <a:avLst/>
            </a:prstGeom>
            <a:solidFill>
              <a:srgbClr val="54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8749" y="200777"/>
              <a:ext cx="4307445" cy="865966"/>
            </a:xfrm>
            <a:prstGeom prst="rect">
              <a:avLst/>
            </a:prstGeom>
            <a:noFill/>
          </p:spPr>
          <p:txBody>
            <a:bodyPr wrap="square" rtlCol="0">
              <a:spAutoFit/>
            </a:bodyPr>
            <a:lstStyle/>
            <a:p>
              <a:r>
                <a:rPr lang="en-US" sz="3200" b="1" dirty="0"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Opinion of the Bar Externally</a:t>
              </a:r>
              <a:endParaRPr lang="en-US" sz="3200" b="1"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graphicFrame>
        <p:nvGraphicFramePr>
          <p:cNvPr id="16" name="Chart 15"/>
          <p:cNvGraphicFramePr>
            <a:graphicFrameLocks/>
          </p:cNvGraphicFramePr>
          <p:nvPr>
            <p:extLst>
              <p:ext uri="{D42A27DB-BD31-4B8C-83A1-F6EECF244321}">
                <p14:modId xmlns:p14="http://schemas.microsoft.com/office/powerpoint/2010/main" val="1142720559"/>
              </p:ext>
            </p:extLst>
          </p:nvPr>
        </p:nvGraphicFramePr>
        <p:xfrm>
          <a:off x="1420854" y="2151688"/>
          <a:ext cx="9160060" cy="44051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0827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3353" y="257323"/>
            <a:ext cx="11402516" cy="1107996"/>
          </a:xfrm>
          <a:prstGeom prst="rect">
            <a:avLst/>
          </a:prstGeom>
        </p:spPr>
        <p:txBody>
          <a:bodyPr wrap="square">
            <a:spAutoFit/>
          </a:bodyPr>
          <a:lstStyle/>
          <a:p>
            <a:pPr algn="ctr">
              <a:spcBef>
                <a:spcPts val="1200"/>
              </a:spcBef>
              <a:buClr>
                <a:srgbClr val="20BAAB"/>
              </a:buClr>
            </a:pPr>
            <a:r>
              <a:rPr lang="en-US" sz="2800" b="1" dirty="0" smtClean="0">
                <a:solidFill>
                  <a:srgbClr val="F7941D"/>
                </a:solidFill>
                <a:latin typeface="Arial Narrow" panose="020B0606020202030204" pitchFamily="34" charset="0"/>
              </a:rPr>
              <a:t>2014 </a:t>
            </a:r>
            <a:r>
              <a:rPr lang="en-US" sz="2800" b="1" dirty="0">
                <a:solidFill>
                  <a:srgbClr val="F7941D"/>
                </a:solidFill>
                <a:latin typeface="Arial Narrow" panose="020B0606020202030204" pitchFamily="34" charset="0"/>
              </a:rPr>
              <a:t>Gallup </a:t>
            </a:r>
            <a:r>
              <a:rPr lang="en-US" sz="2800" b="1" dirty="0" smtClean="0">
                <a:solidFill>
                  <a:srgbClr val="F7941D"/>
                </a:solidFill>
                <a:latin typeface="Arial Narrow" panose="020B0606020202030204" pitchFamily="34" charset="0"/>
              </a:rPr>
              <a:t>Poll </a:t>
            </a:r>
          </a:p>
          <a:p>
            <a:pPr algn="ctr">
              <a:spcBef>
                <a:spcPts val="1200"/>
              </a:spcBef>
              <a:buClr>
                <a:srgbClr val="20BAAB"/>
              </a:buClr>
            </a:pPr>
            <a:r>
              <a:rPr lang="en-US" sz="2800" dirty="0" smtClean="0">
                <a:solidFill>
                  <a:schemeClr val="bg1"/>
                </a:solidFill>
                <a:latin typeface="Arial Narrow" panose="020B0606020202030204" pitchFamily="34" charset="0"/>
              </a:rPr>
              <a:t>Public </a:t>
            </a:r>
            <a:r>
              <a:rPr lang="en-US" sz="2800" dirty="0">
                <a:solidFill>
                  <a:schemeClr val="bg1"/>
                </a:solidFill>
                <a:latin typeface="Arial Narrow" panose="020B0606020202030204" pitchFamily="34" charset="0"/>
              </a:rPr>
              <a:t>rating </a:t>
            </a:r>
            <a:r>
              <a:rPr lang="en-US" sz="2800" dirty="0" smtClean="0">
                <a:solidFill>
                  <a:schemeClr val="bg1"/>
                </a:solidFill>
                <a:latin typeface="Arial Narrow" panose="020B0606020202030204" pitchFamily="34" charset="0"/>
              </a:rPr>
              <a:t>of lawyers’ honesty </a:t>
            </a:r>
            <a:r>
              <a:rPr lang="en-US" sz="2800" dirty="0">
                <a:solidFill>
                  <a:schemeClr val="bg1"/>
                </a:solidFill>
                <a:latin typeface="Arial Narrow" panose="020B0606020202030204" pitchFamily="34" charset="0"/>
              </a:rPr>
              <a:t>and ethical standards </a:t>
            </a:r>
            <a:r>
              <a:rPr lang="en-US" sz="2800" dirty="0" smtClean="0">
                <a:solidFill>
                  <a:schemeClr val="bg1"/>
                </a:solidFill>
                <a:latin typeface="Arial Narrow" panose="020B0606020202030204" pitchFamily="34" charset="0"/>
              </a:rPr>
              <a:t>over time (%)</a:t>
            </a:r>
            <a:endParaRPr lang="en-US" sz="2800" dirty="0">
              <a:solidFill>
                <a:schemeClr val="bg1"/>
              </a:solidFill>
              <a:latin typeface="Arial Narrow" panose="020B0606020202030204" pitchFamily="34" charset="0"/>
            </a:endParaRPr>
          </a:p>
        </p:txBody>
      </p:sp>
      <p:sp>
        <p:nvSpPr>
          <p:cNvPr id="11" name="Rectangle 10"/>
          <p:cNvSpPr/>
          <p:nvPr/>
        </p:nvSpPr>
        <p:spPr>
          <a:xfrm>
            <a:off x="4363170" y="6550223"/>
            <a:ext cx="7828830" cy="307777"/>
          </a:xfrm>
          <a:prstGeom prst="rect">
            <a:avLst/>
          </a:prstGeom>
        </p:spPr>
        <p:txBody>
          <a:bodyPr wrap="square">
            <a:spAutoFit/>
          </a:bodyPr>
          <a:lstStyle/>
          <a:p>
            <a:r>
              <a:rPr lang="en-US" sz="1400" dirty="0" smtClean="0">
                <a:solidFill>
                  <a:schemeClr val="bg1"/>
                </a:solidFill>
                <a:latin typeface="Calibri" pitchFamily="34" charset="0"/>
              </a:rPr>
              <a:t>Gallup: Honesty/Ethics in Professions http</a:t>
            </a:r>
            <a:r>
              <a:rPr lang="en-US" sz="1400" dirty="0">
                <a:solidFill>
                  <a:schemeClr val="bg1"/>
                </a:solidFill>
                <a:latin typeface="Calibri" pitchFamily="34" charset="0"/>
              </a:rPr>
              <a:t>://www.gallup.com/poll/1654/honesty-ethics-professions.aspx</a:t>
            </a:r>
          </a:p>
        </p:txBody>
      </p:sp>
      <p:graphicFrame>
        <p:nvGraphicFramePr>
          <p:cNvPr id="4" name="Table 3"/>
          <p:cNvGraphicFramePr>
            <a:graphicFrameLocks noGrp="1"/>
          </p:cNvGraphicFramePr>
          <p:nvPr>
            <p:extLst>
              <p:ext uri="{D42A27DB-BD31-4B8C-83A1-F6EECF244321}">
                <p14:modId xmlns:p14="http://schemas.microsoft.com/office/powerpoint/2010/main" val="1110241345"/>
              </p:ext>
            </p:extLst>
          </p:nvPr>
        </p:nvGraphicFramePr>
        <p:xfrm>
          <a:off x="1810029" y="1435551"/>
          <a:ext cx="8929164" cy="5044440"/>
        </p:xfrm>
        <a:graphic>
          <a:graphicData uri="http://schemas.openxmlformats.org/drawingml/2006/table">
            <a:tbl>
              <a:tblPr firstRow="1" bandRow="1">
                <a:tableStyleId>{EB344D84-9AFB-497E-A393-DC336BA19D2E}</a:tableStyleId>
              </a:tblPr>
              <a:tblGrid>
                <a:gridCol w="861419"/>
                <a:gridCol w="1556084"/>
                <a:gridCol w="1507958"/>
                <a:gridCol w="1588168"/>
                <a:gridCol w="1620253"/>
                <a:gridCol w="1795282"/>
              </a:tblGrid>
              <a:tr h="392163">
                <a:tc>
                  <a:txBody>
                    <a:bodyPr/>
                    <a:lstStyle/>
                    <a:p>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500" b="0" dirty="0" smtClean="0">
                          <a:solidFill>
                            <a:schemeClr val="tx1"/>
                          </a:solidFill>
                        </a:rPr>
                        <a:t>Very high</a:t>
                      </a:r>
                      <a:endParaRPr lang="en-US" sz="25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500" b="0" dirty="0" smtClean="0">
                          <a:solidFill>
                            <a:schemeClr val="tx1"/>
                          </a:solidFill>
                        </a:rPr>
                        <a:t>High</a:t>
                      </a:r>
                      <a:endParaRPr lang="en-US" sz="25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500" b="0" dirty="0" smtClean="0">
                          <a:solidFill>
                            <a:schemeClr val="tx1"/>
                          </a:solidFill>
                        </a:rPr>
                        <a:t>Average</a:t>
                      </a:r>
                      <a:endParaRPr lang="en-US" sz="25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500" b="0" dirty="0" smtClean="0">
                          <a:solidFill>
                            <a:schemeClr val="tx1"/>
                          </a:solidFill>
                        </a:rPr>
                        <a:t>Low</a:t>
                      </a:r>
                      <a:endParaRPr lang="en-US" sz="25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500" b="0" dirty="0" smtClean="0">
                          <a:solidFill>
                            <a:schemeClr val="tx1"/>
                          </a:solidFill>
                        </a:rPr>
                        <a:t>Very Low</a:t>
                      </a:r>
                      <a:endParaRPr lang="en-US" sz="25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2163">
                <a:tc>
                  <a:txBody>
                    <a:bodyPr/>
                    <a:lstStyle/>
                    <a:p>
                      <a:r>
                        <a:rPr lang="en-US" sz="2400" b="0" dirty="0" smtClean="0"/>
                        <a:t>2014</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5</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16</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45</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22</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12</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92163">
                <a:tc>
                  <a:txBody>
                    <a:bodyPr/>
                    <a:lstStyle/>
                    <a:p>
                      <a:r>
                        <a:rPr lang="en-US" sz="2400" b="0" dirty="0" smtClean="0"/>
                        <a:t>2013</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3</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17</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45</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23</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12</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2163">
                <a:tc>
                  <a:txBody>
                    <a:bodyPr/>
                    <a:lstStyle/>
                    <a:p>
                      <a:r>
                        <a:rPr lang="en-US" sz="2400" b="0" dirty="0" smtClean="0"/>
                        <a:t>2012</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4</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15</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42</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28</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10</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92163">
                <a:tc>
                  <a:txBody>
                    <a:bodyPr/>
                    <a:lstStyle/>
                    <a:p>
                      <a:r>
                        <a:rPr lang="en-US" sz="2400" b="0" dirty="0" smtClean="0"/>
                        <a:t>2011</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3</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16</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43</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27</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10</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2163">
                <a:tc>
                  <a:txBody>
                    <a:bodyPr/>
                    <a:lstStyle/>
                    <a:p>
                      <a:r>
                        <a:rPr lang="en-US" sz="2400" b="0" dirty="0" smtClean="0"/>
                        <a:t>2010</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4</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13</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47</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24</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11</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92163">
                <a:tc>
                  <a:txBody>
                    <a:bodyPr/>
                    <a:lstStyle/>
                    <a:p>
                      <a:r>
                        <a:rPr lang="en-US" sz="2400" b="0" dirty="0" smtClean="0"/>
                        <a:t>2009</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3</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10</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45</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28</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12</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2163">
                <a:tc>
                  <a:txBody>
                    <a:bodyPr/>
                    <a:lstStyle/>
                    <a:p>
                      <a:r>
                        <a:rPr lang="en-US" sz="2400" b="0" dirty="0" smtClean="0"/>
                        <a:t>2008</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3</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15</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45</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25</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12</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92163">
                <a:tc>
                  <a:txBody>
                    <a:bodyPr/>
                    <a:lstStyle/>
                    <a:p>
                      <a:r>
                        <a:rPr lang="en-US" sz="2400" b="0" dirty="0" smtClean="0"/>
                        <a:t>2007</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2</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13</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49</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25</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10</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2163">
                <a:tc>
                  <a:txBody>
                    <a:bodyPr/>
                    <a:lstStyle/>
                    <a:p>
                      <a:r>
                        <a:rPr lang="en-US" sz="2400" b="0" dirty="0" smtClean="0"/>
                        <a:t>2006</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3</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15</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42</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27</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t>11</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0">
                <a:tc>
                  <a:txBody>
                    <a:bodyPr/>
                    <a:lstStyle/>
                    <a:p>
                      <a:r>
                        <a:rPr lang="en-US" sz="2400" b="0" dirty="0" smtClean="0"/>
                        <a:t>2005</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3</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15</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46</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25</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smtClean="0"/>
                        <a:t>10</a:t>
                      </a:r>
                      <a:endParaRPr lang="en-US" sz="24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 name="Rectangle 1"/>
          <p:cNvSpPr/>
          <p:nvPr/>
        </p:nvSpPr>
        <p:spPr>
          <a:xfrm>
            <a:off x="7331825" y="1435551"/>
            <a:ext cx="3408219" cy="5044440"/>
          </a:xfrm>
          <a:prstGeom prst="rect">
            <a:avLst/>
          </a:prstGeom>
          <a:noFill/>
          <a:ln w="88900">
            <a:solidFill>
              <a:srgbClr val="54B5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8015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0236" y="2019024"/>
            <a:ext cx="4573152" cy="2862322"/>
          </a:xfrm>
          <a:prstGeom prst="rect">
            <a:avLst/>
          </a:prstGeom>
        </p:spPr>
        <p:txBody>
          <a:bodyPr wrap="square">
            <a:spAutoFit/>
          </a:bodyPr>
          <a:lstStyle/>
          <a:p>
            <a:pPr algn="ctr"/>
            <a:r>
              <a:rPr lang="en-US" sz="3000" dirty="0" smtClean="0">
                <a:solidFill>
                  <a:schemeClr val="bg1"/>
                </a:solidFill>
                <a:latin typeface="Arial Narrow" panose="020B0606020202030204" pitchFamily="34" charset="0"/>
              </a:rPr>
              <a:t>“</a:t>
            </a:r>
            <a:r>
              <a:rPr lang="en-US" sz="3000" dirty="0">
                <a:solidFill>
                  <a:schemeClr val="bg1"/>
                </a:solidFill>
                <a:latin typeface="Arial Narrow" panose="020B0606020202030204" pitchFamily="34" charset="0"/>
              </a:rPr>
              <a:t>Assume for a minute that you had to choose a profession for a child or grandchild and you could only choose from the following list. Which one would you choose?”</a:t>
            </a:r>
          </a:p>
        </p:txBody>
      </p:sp>
      <p:sp>
        <p:nvSpPr>
          <p:cNvPr id="11" name="Rectangle 10"/>
          <p:cNvSpPr/>
          <p:nvPr/>
        </p:nvSpPr>
        <p:spPr>
          <a:xfrm>
            <a:off x="0" y="6581001"/>
            <a:ext cx="6337738" cy="276999"/>
          </a:xfrm>
          <a:prstGeom prst="rect">
            <a:avLst/>
          </a:prstGeom>
        </p:spPr>
        <p:txBody>
          <a:bodyPr wrap="square">
            <a:spAutoFit/>
          </a:bodyPr>
          <a:lstStyle/>
          <a:p>
            <a:r>
              <a:rPr lang="en-US" sz="1200" dirty="0">
                <a:solidFill>
                  <a:schemeClr val="bg1"/>
                </a:solidFill>
                <a:latin typeface="Calibri" pitchFamily="34" charset="0"/>
              </a:rPr>
              <a:t>2012 Survey for the American College of Trial Lawyers (conducted by McGinn and Company</a:t>
            </a:r>
            <a:r>
              <a:rPr lang="en-US" sz="1200" dirty="0" smtClean="0">
                <a:solidFill>
                  <a:schemeClr val="bg1"/>
                </a:solidFill>
                <a:latin typeface="Calibri" pitchFamily="34" charset="0"/>
              </a:rPr>
              <a:t>)</a:t>
            </a:r>
            <a:endParaRPr lang="en-US" sz="1200" dirty="0">
              <a:solidFill>
                <a:schemeClr val="bg1"/>
              </a:solidFill>
              <a:latin typeface="Calibri" pitchFamily="34" charset="0"/>
            </a:endParaRPr>
          </a:p>
        </p:txBody>
      </p:sp>
      <p:graphicFrame>
        <p:nvGraphicFramePr>
          <p:cNvPr id="13" name="Chart 12"/>
          <p:cNvGraphicFramePr>
            <a:graphicFrameLocks/>
          </p:cNvGraphicFramePr>
          <p:nvPr>
            <p:extLst>
              <p:ext uri="{D42A27DB-BD31-4B8C-83A1-F6EECF244321}">
                <p14:modId xmlns:p14="http://schemas.microsoft.com/office/powerpoint/2010/main" val="3451308955"/>
              </p:ext>
            </p:extLst>
          </p:nvPr>
        </p:nvGraphicFramePr>
        <p:xfrm>
          <a:off x="5258227" y="1241121"/>
          <a:ext cx="6757310" cy="5478379"/>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520236" y="548623"/>
            <a:ext cx="7233134" cy="553998"/>
          </a:xfrm>
          <a:prstGeom prst="rect">
            <a:avLst/>
          </a:prstGeom>
        </p:spPr>
        <p:txBody>
          <a:bodyPr wrap="none">
            <a:spAutoFit/>
          </a:bodyPr>
          <a:lstStyle/>
          <a:p>
            <a:pPr algn="ctr">
              <a:spcBef>
                <a:spcPts val="1200"/>
              </a:spcBef>
              <a:buClr>
                <a:srgbClr val="20BAAB"/>
              </a:buClr>
            </a:pPr>
            <a:r>
              <a:rPr lang="en-US" sz="3000" b="1" dirty="0" smtClean="0">
                <a:solidFill>
                  <a:srgbClr val="F7941D"/>
                </a:solidFill>
                <a:latin typeface="Arial Narrow" panose="020B0606020202030204" pitchFamily="34" charset="0"/>
              </a:rPr>
              <a:t>2012 American College of Trial Lawyers Survey</a:t>
            </a:r>
            <a:endParaRPr lang="en-US" sz="3000" b="1" dirty="0">
              <a:solidFill>
                <a:srgbClr val="F7941D"/>
              </a:solidFill>
              <a:latin typeface="Arial Narrow" panose="020B0606020202030204" pitchFamily="34" charset="0"/>
            </a:endParaRPr>
          </a:p>
        </p:txBody>
      </p:sp>
    </p:spTree>
    <p:extLst>
      <p:ext uri="{BB962C8B-B14F-4D97-AF65-F5344CB8AC3E}">
        <p14:creationId xmlns:p14="http://schemas.microsoft.com/office/powerpoint/2010/main" val="2563546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5F387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0"/>
              <a:solidFill>
                <a:schemeClr val="accent1"/>
              </a:solidFill>
              <a:effectLst>
                <a:outerShdw blurRad="38100" dist="25400" dir="5400000" algn="ctr" rotWithShape="0">
                  <a:srgbClr val="6E747A">
                    <a:alpha val="43000"/>
                  </a:srgbClr>
                </a:outerShdw>
              </a:effectLst>
            </a:endParaRPr>
          </a:p>
        </p:txBody>
      </p:sp>
      <p:grpSp>
        <p:nvGrpSpPr>
          <p:cNvPr id="7" name="Group 6"/>
          <p:cNvGrpSpPr/>
          <p:nvPr/>
        </p:nvGrpSpPr>
        <p:grpSpPr>
          <a:xfrm>
            <a:off x="-434536" y="473350"/>
            <a:ext cx="7248291" cy="1037598"/>
            <a:chOff x="-296408" y="236041"/>
            <a:chExt cx="4937760" cy="790864"/>
          </a:xfrm>
        </p:grpSpPr>
        <p:sp>
          <p:nvSpPr>
            <p:cNvPr id="10" name="Parallelogram 9"/>
            <p:cNvSpPr/>
            <p:nvPr/>
          </p:nvSpPr>
          <p:spPr>
            <a:xfrm>
              <a:off x="-296408" y="236041"/>
              <a:ext cx="4937760" cy="438912"/>
            </a:xfrm>
            <a:prstGeom prst="parallelogram">
              <a:avLst/>
            </a:prstGeom>
            <a:solidFill>
              <a:srgbClr val="54B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8749" y="236041"/>
              <a:ext cx="4307445" cy="790864"/>
            </a:xfrm>
            <a:prstGeom prst="rect">
              <a:avLst/>
            </a:prstGeom>
            <a:noFill/>
          </p:spPr>
          <p:txBody>
            <a:bodyPr wrap="square" rtlCol="0">
              <a:spAutoFit/>
            </a:bodyPr>
            <a:lstStyle/>
            <a:p>
              <a:r>
                <a:rPr lang="en-US" sz="3200" b="1" dirty="0" smtClean="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rPr>
                <a:t>Opinion of the Bar Internally</a:t>
              </a:r>
              <a:endParaRPr lang="en-US" sz="3200" b="1" dirty="0">
                <a:ln w="0"/>
                <a:solidFill>
                  <a:schemeClr val="bg1"/>
                </a:solidFill>
                <a:effectLst>
                  <a:outerShdw blurRad="38100" dist="25400" dir="5400000" algn="ctr" rotWithShape="0">
                    <a:srgbClr val="6E747A">
                      <a:alpha val="43000"/>
                    </a:srgbClr>
                  </a:outerShdw>
                </a:effectLst>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p:cNvSpPr txBox="1"/>
          <p:nvPr/>
        </p:nvSpPr>
        <p:spPr>
          <a:xfrm>
            <a:off x="2136321" y="2390225"/>
            <a:ext cx="7919357" cy="1569660"/>
          </a:xfrm>
          <a:prstGeom prst="rect">
            <a:avLst/>
          </a:prstGeom>
          <a:noFill/>
        </p:spPr>
        <p:txBody>
          <a:bodyPr wrap="square" rtlCol="0">
            <a:spAutoFit/>
          </a:bodyPr>
          <a:lstStyle/>
          <a:p>
            <a:pPr algn="ctr"/>
            <a:r>
              <a:rPr lang="en-US" sz="4800" b="1" dirty="0" smtClean="0">
                <a:solidFill>
                  <a:schemeClr val="bg1"/>
                </a:solidFill>
                <a:latin typeface="Arial Narrow" panose="020B0606020202030204" pitchFamily="34" charset="0"/>
              </a:rPr>
              <a:t>Survey on Professionalism</a:t>
            </a:r>
          </a:p>
          <a:p>
            <a:pPr algn="ctr"/>
            <a:r>
              <a:rPr lang="en-US" sz="4800" b="1" dirty="0" smtClean="0">
                <a:solidFill>
                  <a:schemeClr val="bg1"/>
                </a:solidFill>
                <a:latin typeface="Arial Narrow" panose="020B0606020202030204" pitchFamily="34" charset="0"/>
              </a:rPr>
              <a:t>Study of Illinois Lawyers 2014</a:t>
            </a:r>
            <a:endParaRPr lang="en-US" sz="48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077185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p:cNvSpPr>
            <a:spLocks noGrp="1"/>
          </p:cNvSpPr>
          <p:nvPr>
            <p:ph sz="quarter" idx="1"/>
          </p:nvPr>
        </p:nvSpPr>
        <p:spPr>
          <a:xfrm>
            <a:off x="935678" y="1613957"/>
            <a:ext cx="9760674" cy="3824950"/>
          </a:xfrm>
        </p:spPr>
        <p:txBody>
          <a:bodyPr>
            <a:normAutofit/>
          </a:bodyPr>
          <a:lstStyle/>
          <a:p>
            <a:pPr fontAlgn="base">
              <a:buClr>
                <a:srgbClr val="54B5AC"/>
              </a:buClr>
              <a:buFont typeface="Wingdings" panose="05000000000000000000" pitchFamily="2" charset="2"/>
              <a:buChar char="§"/>
            </a:pPr>
            <a:r>
              <a:rPr lang="en-US" sz="3200" dirty="0">
                <a:solidFill>
                  <a:schemeClr val="bg1"/>
                </a:solidFill>
                <a:latin typeface="Arial Narrow" panose="020B0606020202030204" pitchFamily="34" charset="0"/>
              </a:rPr>
              <a:t>With </a:t>
            </a:r>
            <a:r>
              <a:rPr lang="en-US" sz="3200" b="1" dirty="0">
                <a:solidFill>
                  <a:srgbClr val="54B5AC"/>
                </a:solidFill>
                <a:latin typeface="Arial Narrow" panose="020B0606020202030204" pitchFamily="34" charset="0"/>
              </a:rPr>
              <a:t>91% </a:t>
            </a:r>
            <a:r>
              <a:rPr lang="en-US" sz="3200" dirty="0">
                <a:solidFill>
                  <a:schemeClr val="bg1"/>
                </a:solidFill>
                <a:latin typeface="Arial Narrow" panose="020B0606020202030204" pitchFamily="34" charset="0"/>
              </a:rPr>
              <a:t>of survey respondents describing their colleagues as</a:t>
            </a:r>
            <a:r>
              <a:rPr lang="en-US" sz="3200" dirty="0">
                <a:solidFill>
                  <a:srgbClr val="F7941D"/>
                </a:solidFill>
                <a:latin typeface="Arial Narrow" panose="020B0606020202030204" pitchFamily="34" charset="0"/>
              </a:rPr>
              <a:t> </a:t>
            </a:r>
            <a:r>
              <a:rPr lang="en-US" sz="3200" b="1" dirty="0">
                <a:solidFill>
                  <a:srgbClr val="54B5AC"/>
                </a:solidFill>
                <a:latin typeface="Arial Narrow" panose="020B0606020202030204" pitchFamily="34" charset="0"/>
              </a:rPr>
              <a:t>civil/professional</a:t>
            </a:r>
            <a:r>
              <a:rPr lang="en-US" sz="3200" dirty="0">
                <a:solidFill>
                  <a:schemeClr val="bg1"/>
                </a:solidFill>
                <a:latin typeface="Arial Narrow" panose="020B0606020202030204" pitchFamily="34" charset="0"/>
              </a:rPr>
              <a:t> or </a:t>
            </a:r>
            <a:r>
              <a:rPr lang="en-US" sz="3200" b="1" dirty="0">
                <a:solidFill>
                  <a:srgbClr val="54B5AC"/>
                </a:solidFill>
                <a:latin typeface="Arial Narrow" panose="020B0606020202030204" pitchFamily="34" charset="0"/>
              </a:rPr>
              <a:t>very civil/professional</a:t>
            </a:r>
            <a:r>
              <a:rPr lang="en-US" sz="3200" dirty="0">
                <a:solidFill>
                  <a:schemeClr val="bg1"/>
                </a:solidFill>
                <a:latin typeface="Arial Narrow" panose="020B0606020202030204" pitchFamily="34" charset="0"/>
              </a:rPr>
              <a:t>, the overall climate of the profession appears to be that of </a:t>
            </a:r>
            <a:r>
              <a:rPr lang="en-US" sz="3200" i="1" dirty="0">
                <a:solidFill>
                  <a:schemeClr val="bg1"/>
                </a:solidFill>
                <a:latin typeface="Arial Narrow" panose="020B0606020202030204" pitchFamily="34" charset="0"/>
              </a:rPr>
              <a:t>civility</a:t>
            </a:r>
            <a:r>
              <a:rPr lang="en-US" sz="3200" dirty="0">
                <a:solidFill>
                  <a:schemeClr val="bg1"/>
                </a:solidFill>
                <a:latin typeface="Arial Narrow" panose="020B0606020202030204" pitchFamily="34" charset="0"/>
              </a:rPr>
              <a:t>. ​</a:t>
            </a:r>
          </a:p>
          <a:p>
            <a:pPr fontAlgn="base">
              <a:buClr>
                <a:srgbClr val="54B5AC"/>
              </a:buClr>
              <a:buFont typeface="Wingdings" panose="05000000000000000000" pitchFamily="2" charset="2"/>
              <a:buChar char="§"/>
            </a:pPr>
            <a:endParaRPr lang="en-US" sz="3200" dirty="0">
              <a:solidFill>
                <a:schemeClr val="bg1"/>
              </a:solidFill>
              <a:latin typeface="Arial Narrow" panose="020B0606020202030204" pitchFamily="34" charset="0"/>
            </a:endParaRPr>
          </a:p>
          <a:p>
            <a:pPr fontAlgn="base">
              <a:buClr>
                <a:srgbClr val="54B5AC"/>
              </a:buClr>
              <a:buFont typeface="Wingdings" panose="05000000000000000000" pitchFamily="2" charset="2"/>
              <a:buChar char="§"/>
            </a:pPr>
            <a:r>
              <a:rPr lang="en-US" sz="3200" dirty="0">
                <a:solidFill>
                  <a:schemeClr val="bg1"/>
                </a:solidFill>
                <a:latin typeface="Arial Narrow" panose="020B0606020202030204" pitchFamily="34" charset="0"/>
              </a:rPr>
              <a:t>However, incidents of “bad behavior” are not uncommon. </a:t>
            </a:r>
            <a:r>
              <a:rPr lang="en-US" sz="3200" dirty="0">
                <a:solidFill>
                  <a:srgbClr val="54B5AC"/>
                </a:solidFill>
                <a:latin typeface="Arial Narrow" panose="020B0606020202030204" pitchFamily="34" charset="0"/>
              </a:rPr>
              <a:t> </a:t>
            </a:r>
            <a:r>
              <a:rPr lang="en-US" sz="3200" b="1" dirty="0">
                <a:solidFill>
                  <a:srgbClr val="54B5AC"/>
                </a:solidFill>
                <a:latin typeface="Arial Narrow" panose="020B0606020202030204" pitchFamily="34" charset="0"/>
              </a:rPr>
              <a:t>85%</a:t>
            </a:r>
            <a:r>
              <a:rPr lang="en-US" sz="3200" b="1" dirty="0">
                <a:solidFill>
                  <a:schemeClr val="bg1"/>
                </a:solidFill>
                <a:latin typeface="Arial Narrow" panose="020B0606020202030204" pitchFamily="34" charset="0"/>
              </a:rPr>
              <a:t> </a:t>
            </a:r>
            <a:r>
              <a:rPr lang="en-US" sz="3200" dirty="0">
                <a:solidFill>
                  <a:schemeClr val="bg1"/>
                </a:solidFill>
                <a:latin typeface="Arial Narrow" panose="020B0606020202030204" pitchFamily="34" charset="0"/>
              </a:rPr>
              <a:t>experienced uncivil or unprofessional behavior in the last 6 months​</a:t>
            </a:r>
          </a:p>
        </p:txBody>
      </p:sp>
      <p:sp>
        <p:nvSpPr>
          <p:cNvPr id="13" name="Rectangle 6"/>
          <p:cNvSpPr>
            <a:spLocks noChangeArrowheads="1"/>
          </p:cNvSpPr>
          <p:nvPr/>
        </p:nvSpPr>
        <p:spPr bwMode="auto">
          <a:xfrm>
            <a:off x="6288505" y="6550223"/>
            <a:ext cx="647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400" i="1" dirty="0">
                <a:solidFill>
                  <a:schemeClr val="bg1"/>
                </a:solidFill>
                <a:latin typeface="Arial Narrow" panose="020B0606020202030204" pitchFamily="34" charset="0"/>
              </a:rPr>
              <a:t>Survey Of Illinois Lawyers 2014  </a:t>
            </a:r>
            <a:r>
              <a:rPr lang="en-US" altLang="en-US" sz="1400" dirty="0">
                <a:solidFill>
                  <a:schemeClr val="bg1"/>
                </a:solidFill>
                <a:latin typeface="Arial Narrow" panose="020B0606020202030204" pitchFamily="34" charset="0"/>
              </a:rPr>
              <a:t>Illinois Supreme Court Commission on Professionalism</a:t>
            </a:r>
          </a:p>
        </p:txBody>
      </p:sp>
      <p:sp>
        <p:nvSpPr>
          <p:cNvPr id="2" name="Rectangle 1"/>
          <p:cNvSpPr/>
          <p:nvPr/>
        </p:nvSpPr>
        <p:spPr>
          <a:xfrm>
            <a:off x="807341" y="645513"/>
            <a:ext cx="5158785" cy="584775"/>
          </a:xfrm>
          <a:prstGeom prst="rect">
            <a:avLst/>
          </a:prstGeom>
        </p:spPr>
        <p:txBody>
          <a:bodyPr wrap="none">
            <a:spAutoFit/>
          </a:bodyPr>
          <a:lstStyle/>
          <a:p>
            <a:pPr algn="ctr">
              <a:spcBef>
                <a:spcPts val="1200"/>
              </a:spcBef>
              <a:buClr>
                <a:srgbClr val="20BAAB"/>
              </a:buClr>
            </a:pPr>
            <a:r>
              <a:rPr lang="en-US" sz="3200" b="1" dirty="0" smtClean="0">
                <a:solidFill>
                  <a:srgbClr val="F7941D"/>
                </a:solidFill>
                <a:latin typeface="Arial Narrow" panose="020B0606020202030204" pitchFamily="34" charset="0"/>
              </a:rPr>
              <a:t>2014 Survey of Illinois Lawyers</a:t>
            </a:r>
            <a:endParaRPr lang="en-US" sz="3200" b="1" dirty="0">
              <a:solidFill>
                <a:srgbClr val="F7941D"/>
              </a:solidFill>
              <a:latin typeface="Arial Narrow" panose="020B0606020202030204" pitchFamily="34" charset="0"/>
            </a:endParaRPr>
          </a:p>
        </p:txBody>
      </p:sp>
    </p:spTree>
    <p:extLst>
      <p:ext uri="{BB962C8B-B14F-4D97-AF65-F5344CB8AC3E}">
        <p14:creationId xmlns:p14="http://schemas.microsoft.com/office/powerpoint/2010/main" val="3733886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p:cNvSpPr>
            <a:spLocks noGrp="1"/>
          </p:cNvSpPr>
          <p:nvPr>
            <p:ph sz="quarter" idx="1"/>
          </p:nvPr>
        </p:nvSpPr>
        <p:spPr>
          <a:xfrm>
            <a:off x="758103" y="1650631"/>
            <a:ext cx="10686707" cy="3133641"/>
          </a:xfrm>
        </p:spPr>
        <p:txBody>
          <a:bodyPr>
            <a:normAutofit/>
          </a:bodyPr>
          <a:lstStyle/>
          <a:p>
            <a:pPr marL="0" indent="0" defTabSz="457152">
              <a:spcAft>
                <a:spcPts val="1413"/>
              </a:spcAft>
              <a:buClr>
                <a:srgbClr val="376092"/>
              </a:buClr>
              <a:buSzPct val="150000"/>
              <a:buNone/>
              <a:defRPr/>
            </a:pPr>
            <a:r>
              <a:rPr lang="en-US" sz="3200" b="1" dirty="0" smtClean="0">
                <a:solidFill>
                  <a:srgbClr val="54B5AC"/>
                </a:solidFill>
                <a:latin typeface="Arial Narrow" panose="020B0606020202030204" pitchFamily="34" charset="0"/>
                <a:cs typeface="Tahoma" pitchFamily="28" charset="0"/>
              </a:rPr>
              <a:t>	9% Experienced Prejudice*</a:t>
            </a:r>
          </a:p>
          <a:p>
            <a:pPr marL="914400" lvl="2" indent="-457200">
              <a:lnSpc>
                <a:spcPct val="100000"/>
              </a:lnSpc>
              <a:spcBef>
                <a:spcPct val="0"/>
              </a:spcBef>
              <a:buClr>
                <a:srgbClr val="20BAAB"/>
              </a:buClr>
              <a:buSzPct val="100000"/>
              <a:buFont typeface="Wingdings" panose="05000000000000000000" pitchFamily="2" charset="2"/>
              <a:buChar char="§"/>
            </a:pPr>
            <a:r>
              <a:rPr lang="en-US" sz="3200" dirty="0" smtClean="0">
                <a:solidFill>
                  <a:schemeClr val="bg1"/>
                </a:solidFill>
                <a:latin typeface="Arial Narrow" panose="020B0606020202030204" pitchFamily="34" charset="0"/>
                <a:ea typeface="Osaka" charset="-128"/>
              </a:rPr>
              <a:t>Inappropriate comments about a lawyer’s age/experience</a:t>
            </a:r>
          </a:p>
          <a:p>
            <a:pPr marL="914400" lvl="2" indent="-457200">
              <a:lnSpc>
                <a:spcPct val="100000"/>
              </a:lnSpc>
              <a:spcBef>
                <a:spcPct val="0"/>
              </a:spcBef>
              <a:buClr>
                <a:srgbClr val="20BAAB"/>
              </a:buClr>
              <a:buSzPct val="100000"/>
              <a:buFont typeface="Wingdings" panose="05000000000000000000" pitchFamily="2" charset="2"/>
              <a:buChar char="§"/>
            </a:pPr>
            <a:r>
              <a:rPr lang="en-US" sz="3200" dirty="0" smtClean="0">
                <a:solidFill>
                  <a:schemeClr val="bg1"/>
                </a:solidFill>
                <a:latin typeface="Arial Narrow" panose="020B0606020202030204" pitchFamily="34" charset="0"/>
                <a:ea typeface="Osaka" charset="-128"/>
              </a:rPr>
              <a:t>Racially or culturally insensitive comments</a:t>
            </a:r>
          </a:p>
          <a:p>
            <a:pPr marL="914400" lvl="2" indent="-457200">
              <a:lnSpc>
                <a:spcPct val="100000"/>
              </a:lnSpc>
              <a:spcBef>
                <a:spcPct val="0"/>
              </a:spcBef>
              <a:buClr>
                <a:srgbClr val="20BAAB"/>
              </a:buClr>
              <a:buSzPct val="100000"/>
              <a:buFont typeface="Wingdings" panose="05000000000000000000" pitchFamily="2" charset="2"/>
              <a:buChar char="§"/>
            </a:pPr>
            <a:r>
              <a:rPr lang="en-US" sz="3200" dirty="0" smtClean="0">
                <a:solidFill>
                  <a:schemeClr val="bg1"/>
                </a:solidFill>
                <a:latin typeface="Arial Narrow" panose="020B0606020202030204" pitchFamily="34" charset="0"/>
                <a:ea typeface="Osaka" charset="-128"/>
              </a:rPr>
              <a:t>Sexist comments</a:t>
            </a:r>
          </a:p>
          <a:p>
            <a:pPr marL="457200" lvl="2" indent="0">
              <a:lnSpc>
                <a:spcPct val="100000"/>
              </a:lnSpc>
              <a:spcBef>
                <a:spcPct val="0"/>
              </a:spcBef>
              <a:buClr>
                <a:srgbClr val="20BAAB"/>
              </a:buClr>
              <a:buSzPct val="100000"/>
              <a:buNone/>
            </a:pPr>
            <a:endParaRPr lang="en-US" sz="3200" dirty="0" smtClean="0">
              <a:solidFill>
                <a:srgbClr val="F7941D"/>
              </a:solidFill>
              <a:latin typeface="Arial Narrow" panose="020B0606020202030204" pitchFamily="34" charset="0"/>
              <a:ea typeface="Osaka" charset="-128"/>
            </a:endParaRPr>
          </a:p>
          <a:p>
            <a:pPr marL="457200" lvl="2" indent="0">
              <a:lnSpc>
                <a:spcPct val="100000"/>
              </a:lnSpc>
              <a:spcBef>
                <a:spcPct val="0"/>
              </a:spcBef>
              <a:buClr>
                <a:srgbClr val="20BAAB"/>
              </a:buClr>
              <a:buSzPct val="100000"/>
              <a:buNone/>
            </a:pPr>
            <a:endParaRPr lang="en-US" sz="3200" dirty="0" smtClean="0">
              <a:solidFill>
                <a:srgbClr val="F7941D"/>
              </a:solidFill>
              <a:latin typeface="Arial Narrow" panose="020B0606020202030204" pitchFamily="34" charset="0"/>
              <a:ea typeface="Osaka" charset="-128"/>
            </a:endParaRPr>
          </a:p>
          <a:p>
            <a:pPr marL="457200" lvl="2" indent="0">
              <a:lnSpc>
                <a:spcPct val="100000"/>
              </a:lnSpc>
              <a:spcBef>
                <a:spcPct val="0"/>
              </a:spcBef>
              <a:buClr>
                <a:srgbClr val="20BAAB"/>
              </a:buClr>
              <a:buSzPct val="100000"/>
              <a:buNone/>
            </a:pPr>
            <a:endParaRPr lang="en-US" sz="3200" dirty="0" smtClean="0">
              <a:solidFill>
                <a:schemeClr val="bg1"/>
              </a:solidFill>
              <a:latin typeface="Arial Narrow" panose="020B0606020202030204" pitchFamily="34" charset="0"/>
              <a:ea typeface="Osaka" charset="-128"/>
            </a:endParaRPr>
          </a:p>
          <a:p>
            <a:pPr marL="457200" lvl="2" indent="0">
              <a:lnSpc>
                <a:spcPct val="100000"/>
              </a:lnSpc>
              <a:spcBef>
                <a:spcPct val="0"/>
              </a:spcBef>
              <a:buClr>
                <a:srgbClr val="20BAAB"/>
              </a:buClr>
              <a:buSzPct val="100000"/>
              <a:buNone/>
            </a:pPr>
            <a:endParaRPr lang="en-US" sz="3200" dirty="0">
              <a:solidFill>
                <a:schemeClr val="bg1"/>
              </a:solidFill>
              <a:latin typeface="Arial Narrow" panose="020B0606020202030204" pitchFamily="34" charset="0"/>
              <a:ea typeface="Osaka" charset="-128"/>
            </a:endParaRPr>
          </a:p>
          <a:p>
            <a:pPr marL="457200" lvl="2" indent="0">
              <a:lnSpc>
                <a:spcPct val="100000"/>
              </a:lnSpc>
              <a:spcBef>
                <a:spcPct val="0"/>
              </a:spcBef>
              <a:buClr>
                <a:srgbClr val="20BAAB"/>
              </a:buClr>
              <a:buSzPct val="100000"/>
              <a:buNone/>
            </a:pPr>
            <a:endParaRPr lang="en-US" sz="3200" dirty="0" smtClean="0">
              <a:solidFill>
                <a:schemeClr val="bg1"/>
              </a:solidFill>
              <a:latin typeface="Arial Narrow" panose="020B0606020202030204" pitchFamily="34" charset="0"/>
              <a:ea typeface="Osaka" charset="-128"/>
            </a:endParaRPr>
          </a:p>
          <a:p>
            <a:pPr marL="457200" lvl="2" indent="0" algn="r">
              <a:lnSpc>
                <a:spcPct val="100000"/>
              </a:lnSpc>
              <a:spcBef>
                <a:spcPct val="0"/>
              </a:spcBef>
              <a:buClr>
                <a:srgbClr val="20BAAB"/>
              </a:buClr>
              <a:buSzPct val="100000"/>
              <a:buNone/>
            </a:pPr>
            <a:endParaRPr lang="en-US" dirty="0" smtClean="0">
              <a:solidFill>
                <a:schemeClr val="bg1"/>
              </a:solidFill>
              <a:latin typeface="Arial Narrow" panose="020B0606020202030204" pitchFamily="34" charset="0"/>
              <a:ea typeface="Osaka" charset="-128"/>
            </a:endParaRPr>
          </a:p>
        </p:txBody>
      </p:sp>
      <p:sp>
        <p:nvSpPr>
          <p:cNvPr id="13" name="Rectangle 6"/>
          <p:cNvSpPr>
            <a:spLocks noChangeArrowheads="1"/>
          </p:cNvSpPr>
          <p:nvPr/>
        </p:nvSpPr>
        <p:spPr bwMode="auto">
          <a:xfrm>
            <a:off x="5715000" y="6426819"/>
            <a:ext cx="647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1400" i="1" dirty="0">
                <a:solidFill>
                  <a:schemeClr val="bg1"/>
                </a:solidFill>
                <a:latin typeface="Arial Narrow" panose="020B0606020202030204" pitchFamily="34" charset="0"/>
              </a:rPr>
              <a:t>Survey Of Illinois Lawyers 2014  </a:t>
            </a:r>
            <a:r>
              <a:rPr lang="en-US" altLang="en-US" sz="1400" dirty="0">
                <a:solidFill>
                  <a:schemeClr val="bg1"/>
                </a:solidFill>
                <a:latin typeface="Arial Narrow" panose="020B0606020202030204" pitchFamily="34" charset="0"/>
              </a:rPr>
              <a:t>Illinois Supreme Court Commission on Professionalism</a:t>
            </a:r>
          </a:p>
        </p:txBody>
      </p:sp>
      <p:sp>
        <p:nvSpPr>
          <p:cNvPr id="2" name="TextBox 1"/>
          <p:cNvSpPr txBox="1"/>
          <p:nvPr/>
        </p:nvSpPr>
        <p:spPr>
          <a:xfrm>
            <a:off x="1234289" y="3953275"/>
            <a:ext cx="9898932" cy="754053"/>
          </a:xfrm>
          <a:prstGeom prst="rect">
            <a:avLst/>
          </a:prstGeom>
          <a:noFill/>
        </p:spPr>
        <p:txBody>
          <a:bodyPr wrap="square" rtlCol="0">
            <a:spAutoFit/>
          </a:bodyPr>
          <a:lstStyle/>
          <a:p>
            <a:pPr marL="0" lvl="2" algn="r"/>
            <a:r>
              <a:rPr lang="en-US" sz="2500" i="1" dirty="0" smtClean="0">
                <a:solidFill>
                  <a:schemeClr val="bg1"/>
                </a:solidFill>
                <a:latin typeface="Arial Narrow" panose="020B0606020202030204" pitchFamily="34" charset="0"/>
                <a:ea typeface="Osaka" charset="-128"/>
              </a:rPr>
              <a:t>*of those who experienced incivility in the last 6 months</a:t>
            </a:r>
          </a:p>
          <a:p>
            <a:endParaRPr lang="en-US" dirty="0"/>
          </a:p>
        </p:txBody>
      </p:sp>
      <p:sp>
        <p:nvSpPr>
          <p:cNvPr id="14" name="Rectangle 13"/>
          <p:cNvSpPr/>
          <p:nvPr/>
        </p:nvSpPr>
        <p:spPr>
          <a:xfrm>
            <a:off x="758103" y="661555"/>
            <a:ext cx="5158785" cy="584775"/>
          </a:xfrm>
          <a:prstGeom prst="rect">
            <a:avLst/>
          </a:prstGeom>
        </p:spPr>
        <p:txBody>
          <a:bodyPr wrap="none">
            <a:spAutoFit/>
          </a:bodyPr>
          <a:lstStyle/>
          <a:p>
            <a:pPr algn="ctr">
              <a:spcBef>
                <a:spcPts val="1200"/>
              </a:spcBef>
              <a:buClr>
                <a:srgbClr val="20BAAB"/>
              </a:buClr>
            </a:pPr>
            <a:r>
              <a:rPr lang="en-US" sz="3200" b="1" dirty="0" smtClean="0">
                <a:solidFill>
                  <a:srgbClr val="F7941D"/>
                </a:solidFill>
                <a:latin typeface="Arial Narrow" panose="020B0606020202030204" pitchFamily="34" charset="0"/>
              </a:rPr>
              <a:t>2014 Survey of Illinois Lawyers</a:t>
            </a:r>
            <a:endParaRPr lang="en-US" sz="3200" b="1" dirty="0">
              <a:solidFill>
                <a:srgbClr val="F7941D"/>
              </a:solidFill>
              <a:latin typeface="Arial Narrow" panose="020B0606020202030204" pitchFamily="34" charset="0"/>
            </a:endParaRPr>
          </a:p>
        </p:txBody>
      </p:sp>
    </p:spTree>
    <p:extLst>
      <p:ext uri="{BB962C8B-B14F-4D97-AF65-F5344CB8AC3E}">
        <p14:creationId xmlns:p14="http://schemas.microsoft.com/office/powerpoint/2010/main" val="26576467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67e5dbc-7796-4115-9731-40128c62b747">
      <UserInfo>
        <DisplayName>Michelle Silverthorn</DisplayName>
        <AccountId>18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1DF48B1A07F14CB87CA3CE029F44F3" ma:contentTypeVersion="3" ma:contentTypeDescription="Create a new document." ma:contentTypeScope="" ma:versionID="2b66648b853d9d028beba5dd5a3a22fe">
  <xsd:schema xmlns:xsd="http://www.w3.org/2001/XMLSchema" xmlns:xs="http://www.w3.org/2001/XMLSchema" xmlns:p="http://schemas.microsoft.com/office/2006/metadata/properties" xmlns:ns2="d67e5dbc-7796-4115-9731-40128c62b747" targetNamespace="http://schemas.microsoft.com/office/2006/metadata/properties" ma:root="true" ma:fieldsID="9e6a282992f5433753c4a4c45be33b21" ns2:_="">
    <xsd:import namespace="d67e5dbc-7796-4115-9731-40128c62b747"/>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e5dbc-7796-4115-9731-40128c62b74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8CC027-F818-4277-B693-DDD07CC41D7E}">
  <ds:schemaRefs>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d67e5dbc-7796-4115-9731-40128c62b747"/>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4C3DFFC-342C-4D83-AE5E-1EBA0975682B}">
  <ds:schemaRefs>
    <ds:schemaRef ds:uri="http://schemas.microsoft.com/sharepoint/v3/contenttype/forms"/>
  </ds:schemaRefs>
</ds:datastoreItem>
</file>

<file path=customXml/itemProps3.xml><?xml version="1.0" encoding="utf-8"?>
<ds:datastoreItem xmlns:ds="http://schemas.openxmlformats.org/officeDocument/2006/customXml" ds:itemID="{CB65F172-F16C-4FE4-A609-9F35204B13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7e5dbc-7796-4115-9731-40128c62b7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575</TotalTime>
  <Words>6123</Words>
  <Application>Microsoft Office PowerPoint</Application>
  <PresentationFormat>Widescreen</PresentationFormat>
  <Paragraphs>463</Paragraphs>
  <Slides>29</Slides>
  <Notes>29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ＭＳ Ｐゴシック</vt:lpstr>
      <vt:lpstr>ＭＳ Ｐゴシック</vt:lpstr>
      <vt:lpstr>宋体</vt:lpstr>
      <vt:lpstr>Arial</vt:lpstr>
      <vt:lpstr>Arial Narrow</vt:lpstr>
      <vt:lpstr>Calibri</vt:lpstr>
      <vt:lpstr>Calibri Light</vt:lpstr>
      <vt:lpstr>Open Sans</vt:lpstr>
      <vt:lpstr>Osaka</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Wisniewski</dc:creator>
  <cp:lastModifiedBy>ILSCCP Administrator</cp:lastModifiedBy>
  <cp:revision>45</cp:revision>
  <dcterms:created xsi:type="dcterms:W3CDTF">2015-10-27T14:42:59Z</dcterms:created>
  <dcterms:modified xsi:type="dcterms:W3CDTF">2016-09-12T01:20:25Z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0x010100321DF48B1A07F14CB87CA3CE029F44F3</vt:lpwstr>
  </property>
</Properties>
</file>